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91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C6591-82F8-4EB2-B44A-665889DA2EEF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BEECC-EB77-423F-B0BC-747A84F188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96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presenters direct vs transfer </a:t>
            </a:r>
          </a:p>
          <a:p>
            <a:endParaRPr lang="en-US" dirty="0"/>
          </a:p>
          <a:p>
            <a:r>
              <a:rPr lang="en-US" b="1" dirty="0"/>
              <a:t>Early (&lt;6h):</a:t>
            </a:r>
            <a:endParaRPr lang="en-US" dirty="0"/>
          </a:p>
          <a:p>
            <a:r>
              <a:rPr lang="en-US" dirty="0"/>
              <a:t>Direct = +3 NIHSS advantage vs Transfer (adjusted).</a:t>
            </a:r>
          </a:p>
          <a:p>
            <a:r>
              <a:rPr lang="en-US" dirty="0"/>
              <a:t>Collaterals haven’t had time to “protect” → every extra minute lost really matters.</a:t>
            </a:r>
          </a:p>
          <a:p>
            <a:r>
              <a:rPr lang="en-US" dirty="0"/>
              <a:t>Functional benefit is strongly tied to speed of reperfusion.</a:t>
            </a:r>
          </a:p>
          <a:p>
            <a:r>
              <a:rPr lang="en-US" b="1" dirty="0"/>
              <a:t>Late (&gt;6h):</a:t>
            </a:r>
            <a:endParaRPr lang="en-US" dirty="0"/>
          </a:p>
          <a:p>
            <a:r>
              <a:rPr lang="en-US" dirty="0"/>
              <a:t>Collaterals are the reason the patient is still eligible.</a:t>
            </a:r>
          </a:p>
          <a:p>
            <a:r>
              <a:rPr lang="en-US" dirty="0"/>
              <a:t>They “hold the brain together” for a while.</a:t>
            </a:r>
          </a:p>
          <a:p>
            <a:r>
              <a:rPr lang="en-US" dirty="0"/>
              <a:t>So the </a:t>
            </a:r>
            <a:r>
              <a:rPr lang="en-US" b="1" dirty="0"/>
              <a:t>Direct vs Transfer gap in </a:t>
            </a:r>
            <a:r>
              <a:rPr lang="el-GR" b="1" dirty="0"/>
              <a:t>Δ</a:t>
            </a:r>
            <a:r>
              <a:rPr lang="en-US" b="1" dirty="0"/>
              <a:t>NIHSS shrinks</a:t>
            </a:r>
            <a:r>
              <a:rPr lang="en-US" dirty="0"/>
              <a:t> → the protective effect of collaterals blunts the penalty of added transfer time.</a:t>
            </a:r>
          </a:p>
          <a:p>
            <a:r>
              <a:rPr lang="en-US" dirty="0"/>
              <a:t>Outcome becomes more dependent on </a:t>
            </a:r>
            <a:r>
              <a:rPr lang="en-US" b="1" dirty="0"/>
              <a:t>quality of reperfusion (TICI 2c/3 vs 2b)</a:t>
            </a:r>
            <a:r>
              <a:rPr lang="en-US" dirty="0"/>
              <a:t> rather than just speed.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👉 In presentation terms:</a:t>
            </a:r>
          </a:p>
          <a:p>
            <a:r>
              <a:rPr lang="en-US" i="1" dirty="0"/>
              <a:t>“In the early window, speed is everything — every minute counts, and direct routing gives a clear +3 NIHSS advantage.”</a:t>
            </a:r>
            <a:endParaRPr lang="en-US" dirty="0"/>
          </a:p>
          <a:p>
            <a:r>
              <a:rPr lang="en-US" i="1" dirty="0"/>
              <a:t>“In the late window, collaterals buy time. The penalty of transfer is blunted, and what matters most is achieving </a:t>
            </a:r>
            <a:r>
              <a:rPr lang="en-US" b="1" i="1" dirty="0"/>
              <a:t>excellent reperfusion</a:t>
            </a:r>
            <a:r>
              <a:rPr lang="en-US" i="1" dirty="0"/>
              <a:t>, not just reperfusion.”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Here’s the adjusted analysis for the </a:t>
            </a:r>
            <a:r>
              <a:rPr lang="en-US" b="1" dirty="0"/>
              <a:t>Late presenters (&gt;6h, 2024 cohort):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🔹 Linear regression (</a:t>
            </a:r>
            <a:r>
              <a:rPr lang="el-GR" b="1" dirty="0"/>
              <a:t>Δ</a:t>
            </a:r>
            <a:r>
              <a:rPr lang="en-US" b="1" dirty="0"/>
              <a:t>NIHSS outcome, N = 158, adj. R² = 0.09)</a:t>
            </a:r>
          </a:p>
          <a:p>
            <a:r>
              <a:rPr lang="en-US" b="1" dirty="0"/>
              <a:t>Direct vs Transfer:</a:t>
            </a:r>
            <a:r>
              <a:rPr lang="en-US" dirty="0"/>
              <a:t> </a:t>
            </a:r>
            <a:r>
              <a:rPr lang="el-GR" dirty="0"/>
              <a:t>β = </a:t>
            </a:r>
            <a:r>
              <a:rPr lang="el-GR" b="1" dirty="0"/>
              <a:t>−0.7 </a:t>
            </a:r>
            <a:r>
              <a:rPr lang="en-US" b="1" dirty="0"/>
              <a:t>NIHSS</a:t>
            </a:r>
            <a:r>
              <a:rPr lang="en-US" dirty="0"/>
              <a:t> (p = 0.32) → ❌ No significant difference.</a:t>
            </a:r>
          </a:p>
          <a:p>
            <a:r>
              <a:rPr lang="en-US" b="1" dirty="0"/>
              <a:t>Baseline NIHSS:</a:t>
            </a:r>
            <a:r>
              <a:rPr lang="en-US" dirty="0"/>
              <a:t> </a:t>
            </a:r>
            <a:r>
              <a:rPr lang="el-GR" dirty="0"/>
              <a:t>β ≈ +0.4–0.5 </a:t>
            </a:r>
            <a:r>
              <a:rPr lang="en-US" dirty="0"/>
              <a:t>per point (p &lt; 0.001).</a:t>
            </a:r>
          </a:p>
          <a:p>
            <a:r>
              <a:rPr lang="en-US" b="1" dirty="0"/>
              <a:t>Age:</a:t>
            </a:r>
            <a:r>
              <a:rPr lang="en-US" dirty="0"/>
              <a:t> 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94BF2-03D8-4444-8558-E71F9B019C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8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60B812-53E1-3360-5AAE-EAD2624D6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7E62C7A-A859-3386-8EE5-F7395BDD2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A75F6B-AFB9-D40B-3398-70DD8414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A5D201-8992-722E-18EC-30EDD3DA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3B176E-1876-8964-B457-D578B80A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89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C95F0A-E4DF-5B1B-C6CD-EBCEF2C2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6F2322B-9E0B-F21D-2A21-B1D093B7B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5F4CB0-DD03-9143-CC9D-449136AA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9ED7CB-FD20-589D-B33C-B197AF75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097E04-46F0-D30D-82A8-1869B0B2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3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894D3EB-D4A1-5529-9F26-568EBDA30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9591FB0-D0C9-44EA-1D95-29E317D1A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3CF64A-AE63-F192-0B99-11901004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9C6529-49DD-023A-941A-565A9630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60503A-969E-76F9-D251-F6E1CC7E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7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265527-66B6-4154-118F-C9108DA5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DE708D-DAAE-D592-C047-A255AE83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5FF6D9-B40E-AADE-4CF7-154208A0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0342F5-B6B7-3A50-D55C-0F1725B0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B934CE-8D16-9E16-0E92-85621114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80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C4D20-3619-DCC4-4CBD-2C7903D6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81F242-D127-492C-BED2-C00AE20A1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F81820-786B-9C85-61F6-A6778247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5F7AC9-9D4D-70D8-8B1D-3ECDC57C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8361D4-122B-9278-27E5-D054B925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1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DEF367-E24C-634D-CF99-41B76E6A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6D723C-9400-DD30-738A-5C122BD35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95FC36-545F-486C-6EBD-F143DFD61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299E39-4CB2-81DB-6B27-60917953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2006AC-FB09-C46E-67A8-ED5E4838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23ECF18-A5C4-374F-97B8-34BB984E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6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E13351-339F-5556-1C03-9F02C142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ECF2D8-8181-6BCF-5E3A-2EBE2D333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10F3F1-A847-9746-1C71-E58B766F3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91AFEB4-1E7D-3348-4739-064E8DB0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A6E6C4E-E412-CA7A-493A-BB307F0FA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D5C4C82-4F18-AA4F-A2C0-838A33C6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1768AF9-91E3-25FD-31C7-1041E679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88E657B-3BFB-FFB9-C8E5-A23FB861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9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8CA7F4-ADE9-20C3-EB5B-61D7AF4C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EA5C4D-8DAA-1578-B62C-1FD436F1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F978B8-8E50-C570-AF2E-62D2A8EB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B77F5D-2E38-6832-0D74-E1116451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14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446D38-D988-DBDF-360C-76FFD9B0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85DCE2A-9CE9-F791-15B1-12319CE2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6DF8AA1-548C-7810-8EFB-AE08BF8B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52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12C2E7-7697-1CE6-12E6-B81D5C94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55C733-93DE-8516-1AF9-2560740F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DFAB49-44E7-48F8-00D4-697B709C5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5CB9F8-1F44-EDB3-DE09-E0C9A3B4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DDB408-ED0E-2C37-CA64-8ABC2373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CE7CC9-8C99-FCD8-BEC8-D617AB6D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76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1625B1-1E70-6820-14BC-88C681E6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7B5E1D-49DF-531B-1786-7F92C245C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346179-4812-F295-8CF7-0A0D5A55F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8009FB-63DD-7BA2-BEDB-310D78E7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2F3176-E074-431A-5A2B-CF3B06A9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8BC069-7DFC-4A4E-2F92-2A42F556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87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6D6C3AB-7019-FB1A-D992-F9E8E5D4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3CF09F-4B9F-39C1-8153-4A52D28D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BF3B22-F485-BDD4-B89C-8CD2BC177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980875-7895-482C-BDBB-DEFFDED6A77B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4C8227-774B-6968-3280-A63EAD960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6F7753-4DC0-487F-8468-02A6BB3F7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466B79-7FE0-42D3-A27D-5C6C652DD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99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F87E1B-AAA4-6F02-C57A-B756E111E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2DA02B-0C67-9E99-B3D1-326FD6F37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81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41C2-03BD-389C-BF4B-9EFEE964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of a graph with a line&#10;&#10;AI-generated content may be incorrect.">
            <a:extLst>
              <a:ext uri="{FF2B5EF4-FFF2-40B4-BE49-F238E27FC236}">
                <a16:creationId xmlns:a16="http://schemas.microsoft.com/office/drawing/2014/main" id="{703756F9-D84A-B673-E4EA-9FC66F16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5" y="13677"/>
            <a:ext cx="10245969" cy="683064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8DBA4D-ECFE-E8CA-916F-6C639AB9A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9" b="95298" l="1903" r="96195">
                        <a14:foregroundMark x1="23256" y1="21317" x2="23256" y2="21317"/>
                        <a14:foregroundMark x1="5074" y1="32602" x2="5074" y2="32602"/>
                        <a14:foregroundMark x1="1903" y1="45455" x2="1903" y2="45455"/>
                        <a14:foregroundMark x1="21353" y1="90909" x2="21353" y2="90909"/>
                        <a14:foregroundMark x1="18182" y1="95298" x2="18182" y2="95298"/>
                        <a14:foregroundMark x1="62579" y1="93417" x2="62579" y2="93417"/>
                        <a14:foregroundMark x1="91755" y1="58934" x2="91755" y2="58934"/>
                        <a14:foregroundMark x1="96195" y1="59875" x2="96195" y2="59875"/>
                        <a14:foregroundMark x1="41860" y1="4389" x2="41860" y2="4389"/>
                        <a14:backgroundMark x1="21564" y1="55486" x2="21564" y2="55486"/>
                        <a14:backgroundMark x1="15433" y1="53918" x2="15433" y2="53918"/>
                        <a14:backgroundMark x1="29810" y1="55486" x2="29810" y2="55486"/>
                        <a14:backgroundMark x1="86047" y1="52351" x2="86047" y2="52351"/>
                        <a14:backgroundMark x1="37844" y1="17555" x2="37844" y2="175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0397">
            <a:off x="7092417" y="964356"/>
            <a:ext cx="3362574" cy="2265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AD597-F75D-ADA2-DDC4-182D6822C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210" y="372565"/>
            <a:ext cx="2155082" cy="2265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76A71C-33F2-4342-5BA8-EA7F31CBB040}"/>
              </a:ext>
            </a:extLst>
          </p:cNvPr>
          <p:cNvCxnSpPr>
            <a:cxnSpLocks/>
          </p:cNvCxnSpPr>
          <p:nvPr/>
        </p:nvCxnSpPr>
        <p:spPr>
          <a:xfrm>
            <a:off x="2021210" y="3592286"/>
            <a:ext cx="8872459" cy="0"/>
          </a:xfrm>
          <a:prstGeom prst="line">
            <a:avLst/>
          </a:prstGeom>
          <a:ln w="63500">
            <a:solidFill>
              <a:srgbClr val="FF0000"/>
            </a:solidFill>
          </a:ln>
          <a:effectLst>
            <a:outerShdw blurRad="127000" dist="38100" dir="2700000" algn="tl" rotWithShape="0">
              <a:srgbClr val="FF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Arrow 6">
            <a:extLst>
              <a:ext uri="{FF2B5EF4-FFF2-40B4-BE49-F238E27FC236}">
                <a16:creationId xmlns:a16="http://schemas.microsoft.com/office/drawing/2014/main" id="{19614A6C-7F19-C487-4EA8-258E64595713}"/>
              </a:ext>
            </a:extLst>
          </p:cNvPr>
          <p:cNvSpPr/>
          <p:nvPr/>
        </p:nvSpPr>
        <p:spPr>
          <a:xfrm>
            <a:off x="4835218" y="3144225"/>
            <a:ext cx="6058451" cy="1899684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Förbättra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stroke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kedjan</a:t>
            </a:r>
            <a:r>
              <a:rPr lang="en-US" sz="36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8C7B3-FD1C-E39C-2792-F1E25E2AB5FD}"/>
              </a:ext>
            </a:extLst>
          </p:cNvPr>
          <p:cNvSpPr txBox="1"/>
          <p:nvPr/>
        </p:nvSpPr>
        <p:spPr>
          <a:xfrm>
            <a:off x="201478" y="309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graph with a bar chart&#10;&#10;AI-generated content may be incorrect.">
            <a:extLst>
              <a:ext uri="{FF2B5EF4-FFF2-40B4-BE49-F238E27FC236}">
                <a16:creationId xmlns:a16="http://schemas.microsoft.com/office/drawing/2014/main" id="{3E8B1F8E-CF53-8108-D765-653EACEC2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1261" y="772098"/>
            <a:ext cx="7965000" cy="4779000"/>
          </a:xfrm>
          <a:prstGeom prst="rect">
            <a:avLst/>
          </a:prstGeom>
          <a:effectLst>
            <a:outerShdw blurRad="345469" dist="38100" dir="2700000" sx="105000" sy="105000" algn="tl" rotWithShape="0">
              <a:prstClr val="black">
                <a:alpha val="50523"/>
              </a:prstClr>
            </a:outerShdw>
          </a:effectLst>
        </p:spPr>
      </p:pic>
      <p:pic>
        <p:nvPicPr>
          <p:cNvPr id="10" name="Picture 9" descr="A chart with different colored squares&#10;&#10;AI-generated content may be incorrect.">
            <a:extLst>
              <a:ext uri="{FF2B5EF4-FFF2-40B4-BE49-F238E27FC236}">
                <a16:creationId xmlns:a16="http://schemas.microsoft.com/office/drawing/2014/main" id="{2EA795B4-B95F-A889-72E7-FCAB03A0B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2389" y="810439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253</Words>
  <Application>Microsoft Office PowerPoint</Application>
  <PresentationFormat>Bredbild</PresentationFormat>
  <Paragraphs>25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Erika Keller</dc:creator>
  <cp:lastModifiedBy>Erika Keller</cp:lastModifiedBy>
  <cp:revision>1</cp:revision>
  <dcterms:created xsi:type="dcterms:W3CDTF">2025-09-25T10:43:42Z</dcterms:created>
  <dcterms:modified xsi:type="dcterms:W3CDTF">2025-09-25T10:45:16Z</dcterms:modified>
</cp:coreProperties>
</file>