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0" r:id="rId6"/>
    <p:sldMasterId id="2147483685" r:id="rId7"/>
    <p:sldMasterId id="2147483707" r:id="rId8"/>
  </p:sldMasterIdLst>
  <p:notesMasterIdLst>
    <p:notesMasterId r:id="rId83"/>
  </p:notesMasterIdLst>
  <p:sldIdLst>
    <p:sldId id="262" r:id="rId9"/>
    <p:sldId id="323" r:id="rId10"/>
    <p:sldId id="313" r:id="rId11"/>
    <p:sldId id="8236" r:id="rId12"/>
    <p:sldId id="8211" r:id="rId13"/>
    <p:sldId id="8252" r:id="rId14"/>
    <p:sldId id="629" r:id="rId15"/>
    <p:sldId id="628" r:id="rId16"/>
    <p:sldId id="645" r:id="rId17"/>
    <p:sldId id="646" r:id="rId18"/>
    <p:sldId id="8253" r:id="rId19"/>
    <p:sldId id="593" r:id="rId20"/>
    <p:sldId id="618" r:id="rId21"/>
    <p:sldId id="642" r:id="rId22"/>
    <p:sldId id="615" r:id="rId23"/>
    <p:sldId id="635" r:id="rId24"/>
    <p:sldId id="594" r:id="rId25"/>
    <p:sldId id="643" r:id="rId26"/>
    <p:sldId id="644" r:id="rId27"/>
    <p:sldId id="604" r:id="rId28"/>
    <p:sldId id="605" r:id="rId29"/>
    <p:sldId id="606" r:id="rId30"/>
    <p:sldId id="607" r:id="rId31"/>
    <p:sldId id="612" r:id="rId32"/>
    <p:sldId id="637" r:id="rId33"/>
    <p:sldId id="641" r:id="rId34"/>
    <p:sldId id="623" r:id="rId35"/>
    <p:sldId id="638" r:id="rId36"/>
    <p:sldId id="639" r:id="rId37"/>
    <p:sldId id="640" r:id="rId38"/>
    <p:sldId id="650" r:id="rId39"/>
    <p:sldId id="651" r:id="rId40"/>
    <p:sldId id="652" r:id="rId41"/>
    <p:sldId id="653" r:id="rId42"/>
    <p:sldId id="648" r:id="rId43"/>
    <p:sldId id="649" r:id="rId44"/>
    <p:sldId id="8237" r:id="rId45"/>
    <p:sldId id="8213" r:id="rId46"/>
    <p:sldId id="8234" r:id="rId47"/>
    <p:sldId id="8235" r:id="rId48"/>
    <p:sldId id="8274" r:id="rId49"/>
    <p:sldId id="8232" r:id="rId50"/>
    <p:sldId id="8226" r:id="rId51"/>
    <p:sldId id="8227" r:id="rId52"/>
    <p:sldId id="8224" r:id="rId53"/>
    <p:sldId id="8225" r:id="rId54"/>
    <p:sldId id="8230" r:id="rId55"/>
    <p:sldId id="8228" r:id="rId56"/>
    <p:sldId id="8231" r:id="rId57"/>
    <p:sldId id="8238" r:id="rId58"/>
    <p:sldId id="8250" r:id="rId59"/>
    <p:sldId id="8272" r:id="rId60"/>
    <p:sldId id="8251" r:id="rId61"/>
    <p:sldId id="8271" r:id="rId62"/>
    <p:sldId id="8273" r:id="rId63"/>
    <p:sldId id="8215" r:id="rId64"/>
    <p:sldId id="8254" r:id="rId65"/>
    <p:sldId id="8255" r:id="rId66"/>
    <p:sldId id="8256" r:id="rId67"/>
    <p:sldId id="8257" r:id="rId68"/>
    <p:sldId id="8259" r:id="rId69"/>
    <p:sldId id="8260" r:id="rId70"/>
    <p:sldId id="8275" r:id="rId71"/>
    <p:sldId id="8261" r:id="rId72"/>
    <p:sldId id="8262" r:id="rId73"/>
    <p:sldId id="8264" r:id="rId74"/>
    <p:sldId id="8265" r:id="rId75"/>
    <p:sldId id="8270" r:id="rId76"/>
    <p:sldId id="8276" r:id="rId77"/>
    <p:sldId id="8266" r:id="rId78"/>
    <p:sldId id="8267" r:id="rId79"/>
    <p:sldId id="8269" r:id="rId80"/>
    <p:sldId id="8268" r:id="rId81"/>
    <p:sldId id="8216" r:id="rId8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5496C-3C40-15E0-1876-552660C5EB49}" v="121" dt="2025-09-22T07:46:13.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4" d="100"/>
          <a:sy n="114" d="100"/>
        </p:scale>
        <p:origin x="474"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2400" b="1" dirty="0"/>
              <a:t>Stroke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sv-S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807039198220522"/>
          <c:y val="0.30917993314635833"/>
          <c:w val="0.72385921603558956"/>
          <c:h val="0.53137570087591279"/>
        </c:manualLayout>
      </c:layout>
      <c:pie3DChart>
        <c:varyColors val="1"/>
        <c:ser>
          <c:idx val="0"/>
          <c:order val="0"/>
          <c:tx>
            <c:strRef>
              <c:f>Sheet1!$A$2</c:f>
              <c:strCache>
                <c:ptCount val="1"/>
                <c:pt idx="0">
                  <c:v>Stroke</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489E-4528-BEB7-07858DFB7E7E}"/>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489E-4528-BEB7-07858DFB7E7E}"/>
              </c:ext>
            </c:extLst>
          </c:dPt>
          <c:dLbls>
            <c:dLbl>
              <c:idx val="0"/>
              <c:tx>
                <c:rich>
                  <a:bodyPr/>
                  <a:lstStyle/>
                  <a:p>
                    <a:r>
                      <a:rPr lang="en-US" baseline="0" dirty="0"/>
                      <a:t>
46%</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489E-4528-BEB7-07858DFB7E7E}"/>
                </c:ext>
              </c:extLst>
            </c:dLbl>
            <c:dLbl>
              <c:idx val="1"/>
              <c:tx>
                <c:rich>
                  <a:bodyPr/>
                  <a:lstStyle/>
                  <a:p>
                    <a:r>
                      <a:rPr lang="en-US" baseline="0" dirty="0"/>
                      <a:t>
54%</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489E-4528-BEB7-07858DFB7E7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sv-SE"/>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Sheet1!$B$1:$C$1</c:f>
              <c:strCache>
                <c:ptCount val="2"/>
                <c:pt idx="0">
                  <c:v>Kvinnor</c:v>
                </c:pt>
                <c:pt idx="1">
                  <c:v>Män</c:v>
                </c:pt>
              </c:strCache>
            </c:strRef>
          </c:cat>
          <c:val>
            <c:numRef>
              <c:f>Sheet1!$B$2:$C$2</c:f>
              <c:numCache>
                <c:formatCode>General</c:formatCode>
                <c:ptCount val="2"/>
                <c:pt idx="0">
                  <c:v>45</c:v>
                </c:pt>
                <c:pt idx="1">
                  <c:v>55</c:v>
                </c:pt>
              </c:numCache>
            </c:numRef>
          </c:val>
          <c:extLst>
            <c:ext xmlns:c16="http://schemas.microsoft.com/office/drawing/2014/chart" uri="{C3380CC4-5D6E-409C-BE32-E72D297353CC}">
              <c16:uniqueId val="{00000004-489E-4528-BEB7-07858DFB7E7E}"/>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2000" dirty="0"/>
              <a:t>TIA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sv-S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Sheet1!$A$5</c:f>
              <c:strCache>
                <c:ptCount val="1"/>
                <c:pt idx="0">
                  <c:v>TIA</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04A7-453E-AA20-306ED81572A7}"/>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04A7-453E-AA20-306ED81572A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Sheet1!$B$4:$C$4</c:f>
              <c:strCache>
                <c:ptCount val="2"/>
                <c:pt idx="0">
                  <c:v>Kvinnor</c:v>
                </c:pt>
                <c:pt idx="1">
                  <c:v>Män</c:v>
                </c:pt>
              </c:strCache>
            </c:strRef>
          </c:cat>
          <c:val>
            <c:numRef>
              <c:f>Sheet1!$B$5:$C$5</c:f>
              <c:numCache>
                <c:formatCode>General</c:formatCode>
                <c:ptCount val="2"/>
                <c:pt idx="0">
                  <c:v>48</c:v>
                </c:pt>
                <c:pt idx="1">
                  <c:v>52</c:v>
                </c:pt>
              </c:numCache>
            </c:numRef>
          </c:val>
          <c:extLst>
            <c:ext xmlns:c16="http://schemas.microsoft.com/office/drawing/2014/chart" uri="{C3380CC4-5D6E-409C-BE32-E72D297353CC}">
              <c16:uniqueId val="{00000004-04A7-453E-AA20-306ED81572A7}"/>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sv-SE" dirty="0"/>
              <a:t>Könsfördelning</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035-4BB9-B0D7-619BA96BCF6E}"/>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035-4BB9-B0D7-619BA96BCF6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Blad1!$B$1:$C$1</c:f>
              <c:strCache>
                <c:ptCount val="2"/>
                <c:pt idx="0">
                  <c:v>Män</c:v>
                </c:pt>
                <c:pt idx="1">
                  <c:v>Kvinnor</c:v>
                </c:pt>
              </c:strCache>
            </c:strRef>
          </c:cat>
          <c:val>
            <c:numRef>
              <c:f>Blad1!$B$2:$C$2</c:f>
              <c:numCache>
                <c:formatCode>General</c:formatCode>
                <c:ptCount val="2"/>
                <c:pt idx="0">
                  <c:v>174</c:v>
                </c:pt>
                <c:pt idx="1">
                  <c:v>120</c:v>
                </c:pt>
              </c:numCache>
            </c:numRef>
          </c:val>
          <c:extLst>
            <c:ext xmlns:c16="http://schemas.microsoft.com/office/drawing/2014/chart" uri="{C3380CC4-5D6E-409C-BE32-E72D297353CC}">
              <c16:uniqueId val="{00000004-1035-4BB9-B0D7-619BA96BCF6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1579CB-38B2-4997-ABFA-392E75ECF0EE}" type="datetimeFigureOut">
              <a:rPr lang="sv-SE" smtClean="0"/>
              <a:t>2025-09-29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B1F60-1D92-4669-9076-74890E109033}" type="slidenum">
              <a:rPr lang="sv-SE" smtClean="0"/>
              <a:t>‹#›</a:t>
            </a:fld>
            <a:endParaRPr lang="sv-SE"/>
          </a:p>
        </p:txBody>
      </p:sp>
    </p:spTree>
    <p:extLst>
      <p:ext uri="{BB962C8B-B14F-4D97-AF65-F5344CB8AC3E}">
        <p14:creationId xmlns:p14="http://schemas.microsoft.com/office/powerpoint/2010/main" val="955175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1</a:t>
            </a:fld>
            <a:endParaRPr lang="sv-SE"/>
          </a:p>
        </p:txBody>
      </p:sp>
    </p:spTree>
    <p:extLst>
      <p:ext uri="{BB962C8B-B14F-4D97-AF65-F5344CB8AC3E}">
        <p14:creationId xmlns:p14="http://schemas.microsoft.com/office/powerpoint/2010/main" val="2697047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2</a:t>
            </a:fld>
            <a:endParaRPr lang="sv-SE"/>
          </a:p>
        </p:txBody>
      </p:sp>
    </p:spTree>
    <p:extLst>
      <p:ext uri="{BB962C8B-B14F-4D97-AF65-F5344CB8AC3E}">
        <p14:creationId xmlns:p14="http://schemas.microsoft.com/office/powerpoint/2010/main" val="3948014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3</a:t>
            </a:fld>
            <a:endParaRPr lang="sv-SE"/>
          </a:p>
        </p:txBody>
      </p:sp>
    </p:spTree>
    <p:extLst>
      <p:ext uri="{BB962C8B-B14F-4D97-AF65-F5344CB8AC3E}">
        <p14:creationId xmlns:p14="http://schemas.microsoft.com/office/powerpoint/2010/main" val="119755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a:defRPr/>
            </a:pPr>
            <a:fld id="{EB4C5EF0-4CBD-4768-8673-E8786BC67812}" type="slidenum">
              <a:rPr lang="sv-SE" altLang="sv-SE" smtClean="0"/>
              <a:pPr>
                <a:defRPr/>
              </a:pPr>
              <a:t>6</a:t>
            </a:fld>
            <a:endParaRPr lang="sv-SE" altLang="sv-SE"/>
          </a:p>
        </p:txBody>
      </p:sp>
    </p:spTree>
    <p:extLst>
      <p:ext uri="{BB962C8B-B14F-4D97-AF65-F5344CB8AC3E}">
        <p14:creationId xmlns:p14="http://schemas.microsoft.com/office/powerpoint/2010/main" val="1219695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3% högre än 2023</a:t>
            </a:r>
          </a:p>
        </p:txBody>
      </p:sp>
      <p:sp>
        <p:nvSpPr>
          <p:cNvPr id="4" name="Platshållare för bildnummer 3"/>
          <p:cNvSpPr>
            <a:spLocks noGrp="1"/>
          </p:cNvSpPr>
          <p:nvPr>
            <p:ph type="sldNum" sz="quarter" idx="5"/>
          </p:nvPr>
        </p:nvSpPr>
        <p:spPr/>
        <p:txBody>
          <a:bodyPr/>
          <a:lstStyle/>
          <a:p>
            <a:pPr>
              <a:defRPr/>
            </a:pPr>
            <a:fld id="{EB4C5EF0-4CBD-4768-8673-E8786BC67812}" type="slidenum">
              <a:rPr lang="sv-SE" altLang="sv-SE" smtClean="0"/>
              <a:pPr>
                <a:defRPr/>
              </a:pPr>
              <a:t>15</a:t>
            </a:fld>
            <a:endParaRPr lang="sv-SE" altLang="sv-SE"/>
          </a:p>
        </p:txBody>
      </p:sp>
    </p:spTree>
    <p:extLst>
      <p:ext uri="{BB962C8B-B14F-4D97-AF65-F5344CB8AC3E}">
        <p14:creationId xmlns:p14="http://schemas.microsoft.com/office/powerpoint/2010/main" val="3543686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Ökat från 19% 2023, </a:t>
            </a:r>
            <a:r>
              <a:rPr lang="sv-SE" dirty="0" err="1"/>
              <a:t>trombektomi</a:t>
            </a:r>
            <a:r>
              <a:rPr lang="sv-SE" dirty="0"/>
              <a:t> från 5% till 7%</a:t>
            </a:r>
          </a:p>
        </p:txBody>
      </p:sp>
      <p:sp>
        <p:nvSpPr>
          <p:cNvPr id="4" name="Platshållare för bildnummer 3"/>
          <p:cNvSpPr>
            <a:spLocks noGrp="1"/>
          </p:cNvSpPr>
          <p:nvPr>
            <p:ph type="sldNum" sz="quarter" idx="5"/>
          </p:nvPr>
        </p:nvSpPr>
        <p:spPr/>
        <p:txBody>
          <a:bodyPr/>
          <a:lstStyle/>
          <a:p>
            <a:pPr>
              <a:defRPr/>
            </a:pPr>
            <a:fld id="{EB4C5EF0-4CBD-4768-8673-E8786BC67812}" type="slidenum">
              <a:rPr lang="sv-SE" altLang="sv-SE" smtClean="0"/>
              <a:pPr>
                <a:defRPr/>
              </a:pPr>
              <a:t>20</a:t>
            </a:fld>
            <a:endParaRPr lang="sv-SE" altLang="sv-SE"/>
          </a:p>
        </p:txBody>
      </p:sp>
    </p:spTree>
    <p:extLst>
      <p:ext uri="{BB962C8B-B14F-4D97-AF65-F5344CB8AC3E}">
        <p14:creationId xmlns:p14="http://schemas.microsoft.com/office/powerpoint/2010/main" val="2773526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3E05C8-6F26-ADA9-8178-4DDC1ACE361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6C890D5-077F-4503-250C-447FAFA9C9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1F29F42-1E45-D278-AD92-A1A80D919BD7}"/>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5" name="Platshållare för sidfot 4">
            <a:extLst>
              <a:ext uri="{FF2B5EF4-FFF2-40B4-BE49-F238E27FC236}">
                <a16:creationId xmlns:a16="http://schemas.microsoft.com/office/drawing/2014/main" id="{896D02F9-8F27-A22A-460A-AA0FF288337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08F74F8-6CA5-1368-90AB-782FBA8D9BB1}"/>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856291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80D921-B270-338B-A504-ABF214044B14}"/>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899A216-09A1-AF23-5DE7-A7ED6B91A0F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4C7BD26-F5C6-BAA6-C3AB-FEBED7827E6F}"/>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5" name="Platshållare för sidfot 4">
            <a:extLst>
              <a:ext uri="{FF2B5EF4-FFF2-40B4-BE49-F238E27FC236}">
                <a16:creationId xmlns:a16="http://schemas.microsoft.com/office/drawing/2014/main" id="{97088CE3-6EEC-E31A-34B0-55C80CE5BE9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9F00446-3281-2FF5-B3F5-53A6E9903527}"/>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25516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EF06136-CE92-78FF-B1CE-06294B5F61B5}"/>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D84866A-6FEA-3DC6-4433-893FF08D6C6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1C27F48-1288-979A-961F-CF0B63128690}"/>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5" name="Platshållare för sidfot 4">
            <a:extLst>
              <a:ext uri="{FF2B5EF4-FFF2-40B4-BE49-F238E27FC236}">
                <a16:creationId xmlns:a16="http://schemas.microsoft.com/office/drawing/2014/main" id="{6F4612AD-D6C3-BF52-310B-59918E2CAF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BC3635F-314D-97AA-C739-6745FE4571F9}"/>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3244563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812BF8-FB90-4410-AF56-A5439AE3A155}"/>
              </a:ext>
            </a:extLst>
          </p:cNvPr>
          <p:cNvSpPr>
            <a:spLocks noGrp="1"/>
          </p:cNvSpPr>
          <p:nvPr>
            <p:ph type="title" hasCustomPrompt="1"/>
          </p:nvPr>
        </p:nvSpPr>
        <p:spPr/>
        <p:txBody>
          <a:bodyPr/>
          <a:lstStyle>
            <a:lvl1pPr>
              <a:defRPr/>
            </a:lvl1pPr>
          </a:lstStyle>
          <a:p>
            <a:r>
              <a:rPr lang="sv-SE" dirty="0"/>
              <a:t>Bakgrund</a:t>
            </a:r>
          </a:p>
        </p:txBody>
      </p:sp>
      <p:sp>
        <p:nvSpPr>
          <p:cNvPr id="3" name="Platshållare för innehåll 2">
            <a:extLst>
              <a:ext uri="{FF2B5EF4-FFF2-40B4-BE49-F238E27FC236}">
                <a16:creationId xmlns:a16="http://schemas.microsoft.com/office/drawing/2014/main" id="{29C5B3D9-96A2-4D65-A3EC-ABE6833D26BD}"/>
              </a:ext>
            </a:extLst>
          </p:cNvPr>
          <p:cNvSpPr>
            <a:spLocks noGrp="1"/>
          </p:cNvSpPr>
          <p:nvPr>
            <p:ph idx="1" hasCustomPrompt="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r>
              <a:rPr lang="sv-SE" dirty="0"/>
              <a:t>Byte från ITS plattform(egenutvecklad) till INCA </a:t>
            </a:r>
          </a:p>
          <a:p>
            <a:r>
              <a:rPr lang="sv-SE" dirty="0"/>
              <a:t>Riksstroke registercentrum(RC Norr) tillhandahåller INCA som plattform</a:t>
            </a:r>
          </a:p>
          <a:p>
            <a:r>
              <a:rPr lang="sv-SE" dirty="0"/>
              <a:t>INCA är plattform som alla cancerregister använder</a:t>
            </a:r>
          </a:p>
          <a:p>
            <a:r>
              <a:rPr lang="sv-SE" dirty="0"/>
              <a:t>Ett antal icke register använder den t ex Bråckregistret, Psoriasisregistret, Psykiatriregister  </a:t>
            </a:r>
          </a:p>
          <a:p>
            <a:pPr lvl="0"/>
            <a:endParaRPr lang="sv-SE" dirty="0"/>
          </a:p>
        </p:txBody>
      </p:sp>
    </p:spTree>
    <p:extLst>
      <p:ext uri="{BB962C8B-B14F-4D97-AF65-F5344CB8AC3E}">
        <p14:creationId xmlns:p14="http://schemas.microsoft.com/office/powerpoint/2010/main" val="116542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5E6EA8-6BDC-449E-9C43-233A470616A2}"/>
              </a:ext>
            </a:extLst>
          </p:cNvPr>
          <p:cNvSpPr>
            <a:spLocks noGrp="1"/>
          </p:cNvSpPr>
          <p:nvPr>
            <p:ph type="ctrTitle"/>
          </p:nvPr>
        </p:nvSpPr>
        <p:spPr>
          <a:xfrm>
            <a:off x="1524000" y="1122363"/>
            <a:ext cx="9144000" cy="2387600"/>
          </a:xfrm>
        </p:spPr>
        <p:txBody>
          <a:bodyPr anchor="b">
            <a:normAutofit/>
          </a:bodyPr>
          <a:lstStyle>
            <a:lvl1pPr algn="ctr">
              <a:defRPr sz="5400">
                <a:solidFill>
                  <a:srgbClr val="2869BB"/>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94064FA-CBE1-4B28-A768-99EFF6B9E463}"/>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2059943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0C7867-BD58-4A4C-974D-FABB3E9D3946}"/>
              </a:ext>
            </a:extLst>
          </p:cNvPr>
          <p:cNvSpPr>
            <a:spLocks noGrp="1"/>
          </p:cNvSpPr>
          <p:nvPr>
            <p:ph type="title"/>
          </p:nvPr>
        </p:nvSpPr>
        <p:spPr>
          <a:xfrm>
            <a:off x="831850" y="1709738"/>
            <a:ext cx="10515600" cy="2852737"/>
          </a:xfrm>
        </p:spPr>
        <p:txBody>
          <a:bodyPr anchor="b">
            <a:normAutofit/>
          </a:bodyPr>
          <a:lstStyle>
            <a:lvl1pPr>
              <a:defRPr sz="54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CE50469-B43C-4F53-9249-B6BA5BF66A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2595985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B1368A-42D5-4D5E-9438-1913452C00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6784F75-EB9D-4290-9644-21CA6E2565CA}"/>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F87B0C1-D590-4414-B2EF-0494AF74E885}"/>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48222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990CBB-AF56-486D-97D6-75B7809F812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9734AD5-CAA0-4583-8F36-9268ED950ED7}"/>
              </a:ext>
            </a:extLst>
          </p:cNvPr>
          <p:cNvSpPr>
            <a:spLocks noGrp="1"/>
          </p:cNvSpPr>
          <p:nvPr>
            <p:ph type="body" idx="1"/>
          </p:nvPr>
        </p:nvSpPr>
        <p:spPr>
          <a:xfrm>
            <a:off x="839788" y="1681163"/>
            <a:ext cx="5157787" cy="823912"/>
          </a:xfrm>
        </p:spPr>
        <p:txBody>
          <a:bodyPr anchor="b">
            <a:normAutofit/>
          </a:bodyPr>
          <a:lstStyle>
            <a:lvl1pPr marL="0" indent="0">
              <a:buNone/>
              <a:defRPr sz="2800" b="0">
                <a:solidFill>
                  <a:srgbClr val="2869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Redigera format för bakgrundstext</a:t>
            </a:r>
          </a:p>
        </p:txBody>
      </p:sp>
      <p:sp>
        <p:nvSpPr>
          <p:cNvPr id="4" name="Platshållare för innehåll 3">
            <a:extLst>
              <a:ext uri="{FF2B5EF4-FFF2-40B4-BE49-F238E27FC236}">
                <a16:creationId xmlns:a16="http://schemas.microsoft.com/office/drawing/2014/main" id="{CB0E139E-EEB8-43DD-B6CC-429310D09EC9}"/>
              </a:ext>
            </a:extLst>
          </p:cNvPr>
          <p:cNvSpPr>
            <a:spLocks noGrp="1"/>
          </p:cNvSpPr>
          <p:nvPr>
            <p:ph sz="half" idx="2"/>
          </p:nvPr>
        </p:nvSpPr>
        <p:spPr>
          <a:xfrm>
            <a:off x="839788" y="2505075"/>
            <a:ext cx="5157787" cy="3684588"/>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D3E111A0-59C6-4E0F-9C2E-AD084FA17E8A}"/>
              </a:ext>
            </a:extLst>
          </p:cNvPr>
          <p:cNvSpPr>
            <a:spLocks noGrp="1"/>
          </p:cNvSpPr>
          <p:nvPr>
            <p:ph type="body" sz="quarter" idx="3"/>
          </p:nvPr>
        </p:nvSpPr>
        <p:spPr>
          <a:xfrm>
            <a:off x="6172200" y="1681163"/>
            <a:ext cx="5183188" cy="823912"/>
          </a:xfrm>
        </p:spPr>
        <p:txBody>
          <a:bodyPr anchor="b">
            <a:normAutofit/>
          </a:bodyPr>
          <a:lstStyle>
            <a:lvl1pPr marL="0" indent="0">
              <a:buNone/>
              <a:defRPr sz="2800" b="0">
                <a:solidFill>
                  <a:srgbClr val="2869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Redigera format för bakgrundstext</a:t>
            </a:r>
          </a:p>
        </p:txBody>
      </p:sp>
      <p:sp>
        <p:nvSpPr>
          <p:cNvPr id="6" name="Platshållare för innehåll 5">
            <a:extLst>
              <a:ext uri="{FF2B5EF4-FFF2-40B4-BE49-F238E27FC236}">
                <a16:creationId xmlns:a16="http://schemas.microsoft.com/office/drawing/2014/main" id="{23B4BFF3-E95F-4912-AE84-174AAE199809}"/>
              </a:ext>
            </a:extLst>
          </p:cNvPr>
          <p:cNvSpPr>
            <a:spLocks noGrp="1"/>
          </p:cNvSpPr>
          <p:nvPr>
            <p:ph sz="quarter" idx="4"/>
          </p:nvPr>
        </p:nvSpPr>
        <p:spPr>
          <a:xfrm>
            <a:off x="6172200" y="2505075"/>
            <a:ext cx="5183188" cy="3684588"/>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24804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E7CC37-8D45-4C95-B8A2-B648D69D1BF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210501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433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58A70A-F166-4867-89E9-0F5C6BC3C690}"/>
              </a:ext>
            </a:extLst>
          </p:cNvPr>
          <p:cNvSpPr>
            <a:spLocks noGrp="1"/>
          </p:cNvSpPr>
          <p:nvPr>
            <p:ph type="title"/>
          </p:nvPr>
        </p:nvSpPr>
        <p:spPr>
          <a:xfrm>
            <a:off x="839788" y="457200"/>
            <a:ext cx="3932237" cy="1600200"/>
          </a:xfrm>
        </p:spPr>
        <p:txBody>
          <a:bodyPr anchor="b"/>
          <a:lstStyle>
            <a:lvl1pPr>
              <a:defRPr sz="32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1E7E2CF4-0017-4C4E-B687-CFB567AB8D59}"/>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text 3">
            <a:extLst>
              <a:ext uri="{FF2B5EF4-FFF2-40B4-BE49-F238E27FC236}">
                <a16:creationId xmlns:a16="http://schemas.microsoft.com/office/drawing/2014/main" id="{3DEF0F70-2A4E-4544-9E0F-83D4E02C36F7}"/>
              </a:ext>
            </a:extLst>
          </p:cNvPr>
          <p:cNvSpPr>
            <a:spLocks noGrp="1"/>
          </p:cNvSpPr>
          <p:nvPr>
            <p:ph type="body" sz="half" idx="2"/>
          </p:nvPr>
        </p:nvSpPr>
        <p:spPr>
          <a:xfrm>
            <a:off x="839788" y="2057400"/>
            <a:ext cx="3932237" cy="3811588"/>
          </a:xfrm>
        </p:spPr>
        <p:txBody>
          <a:bodyPr/>
          <a:lstStyle>
            <a:lvl1pPr marL="0" indent="0">
              <a:buNone/>
              <a:defRPr sz="16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Redigera format för bakgrundstext</a:t>
            </a:r>
          </a:p>
        </p:txBody>
      </p:sp>
    </p:spTree>
    <p:extLst>
      <p:ext uri="{BB962C8B-B14F-4D97-AF65-F5344CB8AC3E}">
        <p14:creationId xmlns:p14="http://schemas.microsoft.com/office/powerpoint/2010/main" val="229457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49FCB2-71BF-9D69-E3B1-D56770C8482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E3F9356-4841-0A8D-9878-214C079A1F96}"/>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CD25370-2A49-4FEC-D723-2DCB05E2D29F}"/>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5" name="Platshållare för sidfot 4">
            <a:extLst>
              <a:ext uri="{FF2B5EF4-FFF2-40B4-BE49-F238E27FC236}">
                <a16:creationId xmlns:a16="http://schemas.microsoft.com/office/drawing/2014/main" id="{081571A4-CC6E-A3FB-6D24-B10D9274082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F2B4DD9-48CF-45E9-DADB-AFF4A886FED3}"/>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1270650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379184-D40C-4B8E-8731-9146C87549B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78A7CF9-436F-4020-9BCB-361D66514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6311F81-E294-4D12-84DA-2B4F94F4B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Redigera format för bakgrundstext</a:t>
            </a:r>
          </a:p>
        </p:txBody>
      </p:sp>
    </p:spTree>
    <p:extLst>
      <p:ext uri="{BB962C8B-B14F-4D97-AF65-F5344CB8AC3E}">
        <p14:creationId xmlns:p14="http://schemas.microsoft.com/office/powerpoint/2010/main" val="2788343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en-US" dirty="0"/>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02738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07568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58959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r>
              <a:rPr lang="sv-SE">
                <a:solidFill>
                  <a:prstClr val="black">
                    <a:tint val="75000"/>
                  </a:prstClr>
                </a:solidFill>
              </a:rPr>
              <a:t>2017-03-21</a:t>
            </a:r>
          </a:p>
        </p:txBody>
      </p:sp>
      <p:sp>
        <p:nvSpPr>
          <p:cNvPr id="6" name="Footer Placeholder 5"/>
          <p:cNvSpPr>
            <a:spLocks noGrp="1"/>
          </p:cNvSpPr>
          <p:nvPr>
            <p:ph type="ftr" sz="quarter" idx="11"/>
          </p:nvPr>
        </p:nvSpPr>
        <p:spPr/>
        <p:txBody>
          <a:bodyPr/>
          <a:lstStyle/>
          <a:p>
            <a:r>
              <a:rPr lang="sv-SE">
                <a:solidFill>
                  <a:prstClr val="black">
                    <a:tint val="75000"/>
                  </a:prstClr>
                </a:solidFill>
              </a:rPr>
              <a:t>S Åsberg</a:t>
            </a:r>
          </a:p>
        </p:txBody>
      </p:sp>
      <p:sp>
        <p:nvSpPr>
          <p:cNvPr id="7" name="Slide Number Placeholder 6"/>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30747017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r>
              <a:rPr lang="sv-SE">
                <a:solidFill>
                  <a:prstClr val="black">
                    <a:tint val="75000"/>
                  </a:prstClr>
                </a:solidFill>
              </a:rPr>
              <a:t>2017-03-21</a:t>
            </a:r>
          </a:p>
        </p:txBody>
      </p:sp>
      <p:sp>
        <p:nvSpPr>
          <p:cNvPr id="8" name="Footer Placeholder 7"/>
          <p:cNvSpPr>
            <a:spLocks noGrp="1"/>
          </p:cNvSpPr>
          <p:nvPr>
            <p:ph type="ftr" sz="quarter" idx="11"/>
          </p:nvPr>
        </p:nvSpPr>
        <p:spPr/>
        <p:txBody>
          <a:bodyPr/>
          <a:lstStyle/>
          <a:p>
            <a:r>
              <a:rPr lang="sv-SE">
                <a:solidFill>
                  <a:prstClr val="black">
                    <a:tint val="75000"/>
                  </a:prstClr>
                </a:solidFill>
              </a:rPr>
              <a:t>S Åsberg</a:t>
            </a:r>
          </a:p>
        </p:txBody>
      </p:sp>
      <p:sp>
        <p:nvSpPr>
          <p:cNvPr id="9" name="Slide Number Placeholder 8"/>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812153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r>
              <a:rPr lang="sv-SE">
                <a:solidFill>
                  <a:prstClr val="black">
                    <a:tint val="75000"/>
                  </a:prstClr>
                </a:solidFill>
              </a:rPr>
              <a:t>2017-03-21</a:t>
            </a:r>
          </a:p>
        </p:txBody>
      </p:sp>
      <p:sp>
        <p:nvSpPr>
          <p:cNvPr id="4" name="Footer Placeholder 3"/>
          <p:cNvSpPr>
            <a:spLocks noGrp="1"/>
          </p:cNvSpPr>
          <p:nvPr>
            <p:ph type="ftr" sz="quarter" idx="11"/>
          </p:nvPr>
        </p:nvSpPr>
        <p:spPr/>
        <p:txBody>
          <a:bodyPr/>
          <a:lstStyle/>
          <a:p>
            <a:r>
              <a:rPr lang="sv-SE">
                <a:solidFill>
                  <a:prstClr val="black">
                    <a:tint val="75000"/>
                  </a:prstClr>
                </a:solidFill>
              </a:rPr>
              <a:t>S Åsberg</a:t>
            </a:r>
          </a:p>
        </p:txBody>
      </p:sp>
      <p:sp>
        <p:nvSpPr>
          <p:cNvPr id="5" name="Slide Number Placeholder 4"/>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977856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solidFill>
                  <a:prstClr val="black">
                    <a:tint val="75000"/>
                  </a:prstClr>
                </a:solidFill>
              </a:rPr>
              <a:t>2017-03-21</a:t>
            </a:r>
          </a:p>
        </p:txBody>
      </p:sp>
      <p:sp>
        <p:nvSpPr>
          <p:cNvPr id="3" name="Footer Placeholder 2"/>
          <p:cNvSpPr>
            <a:spLocks noGrp="1"/>
          </p:cNvSpPr>
          <p:nvPr>
            <p:ph type="ftr" sz="quarter" idx="11"/>
          </p:nvPr>
        </p:nvSpPr>
        <p:spPr/>
        <p:txBody>
          <a:bodyPr/>
          <a:lstStyle/>
          <a:p>
            <a:r>
              <a:rPr lang="sv-SE" dirty="0">
                <a:solidFill>
                  <a:prstClr val="black">
                    <a:tint val="75000"/>
                  </a:prstClr>
                </a:solidFill>
              </a:rPr>
              <a:t>S Åsberg</a:t>
            </a:r>
          </a:p>
        </p:txBody>
      </p:sp>
      <p:sp>
        <p:nvSpPr>
          <p:cNvPr id="4" name="Slide Number Placeholder 3"/>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52613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Date Placeholder 4"/>
          <p:cNvSpPr>
            <a:spLocks noGrp="1"/>
          </p:cNvSpPr>
          <p:nvPr>
            <p:ph type="dt" sz="half" idx="10"/>
          </p:nvPr>
        </p:nvSpPr>
        <p:spPr/>
        <p:txBody>
          <a:bodyPr/>
          <a:lstStyle/>
          <a:p>
            <a:r>
              <a:rPr lang="sv-SE">
                <a:solidFill>
                  <a:prstClr val="black">
                    <a:tint val="75000"/>
                  </a:prstClr>
                </a:solidFill>
              </a:rPr>
              <a:t>2017-03-21</a:t>
            </a:r>
          </a:p>
        </p:txBody>
      </p:sp>
      <p:sp>
        <p:nvSpPr>
          <p:cNvPr id="6" name="Footer Placeholder 5"/>
          <p:cNvSpPr>
            <a:spLocks noGrp="1"/>
          </p:cNvSpPr>
          <p:nvPr>
            <p:ph type="ftr" sz="quarter" idx="11"/>
          </p:nvPr>
        </p:nvSpPr>
        <p:spPr/>
        <p:txBody>
          <a:bodyPr/>
          <a:lstStyle/>
          <a:p>
            <a:r>
              <a:rPr lang="sv-SE">
                <a:solidFill>
                  <a:prstClr val="black">
                    <a:tint val="75000"/>
                  </a:prstClr>
                </a:solidFill>
              </a:rPr>
              <a:t>S Åsberg</a:t>
            </a:r>
          </a:p>
        </p:txBody>
      </p:sp>
      <p:sp>
        <p:nvSpPr>
          <p:cNvPr id="7" name="Slide Number Placeholder 6"/>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74941002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Date Placeholder 4"/>
          <p:cNvSpPr>
            <a:spLocks noGrp="1"/>
          </p:cNvSpPr>
          <p:nvPr>
            <p:ph type="dt" sz="half" idx="10"/>
          </p:nvPr>
        </p:nvSpPr>
        <p:spPr/>
        <p:txBody>
          <a:bodyPr/>
          <a:lstStyle/>
          <a:p>
            <a:r>
              <a:rPr lang="sv-SE">
                <a:solidFill>
                  <a:prstClr val="black">
                    <a:tint val="75000"/>
                  </a:prstClr>
                </a:solidFill>
              </a:rPr>
              <a:t>2017-03-21</a:t>
            </a:r>
          </a:p>
        </p:txBody>
      </p:sp>
      <p:sp>
        <p:nvSpPr>
          <p:cNvPr id="6" name="Footer Placeholder 5"/>
          <p:cNvSpPr>
            <a:spLocks noGrp="1"/>
          </p:cNvSpPr>
          <p:nvPr>
            <p:ph type="ftr" sz="quarter" idx="11"/>
          </p:nvPr>
        </p:nvSpPr>
        <p:spPr/>
        <p:txBody>
          <a:bodyPr/>
          <a:lstStyle/>
          <a:p>
            <a:r>
              <a:rPr lang="sv-SE">
                <a:solidFill>
                  <a:prstClr val="black">
                    <a:tint val="75000"/>
                  </a:prstClr>
                </a:solidFill>
              </a:rPr>
              <a:t>S Åsberg</a:t>
            </a:r>
          </a:p>
        </p:txBody>
      </p:sp>
      <p:sp>
        <p:nvSpPr>
          <p:cNvPr id="7" name="Slide Number Placeholder 6"/>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6871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8EC46D-7CF5-7843-AFE8-C5E62569E30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F53B67C-57D5-7FCE-E2AE-A9A6C17258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D5778A2-1E47-7371-1604-C39FC2BE1673}"/>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5" name="Platshållare för sidfot 4">
            <a:extLst>
              <a:ext uri="{FF2B5EF4-FFF2-40B4-BE49-F238E27FC236}">
                <a16:creationId xmlns:a16="http://schemas.microsoft.com/office/drawing/2014/main" id="{3182B3EF-407A-F8A8-27E3-C47DE3EF6A8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DAA9844-A77F-A770-496D-07F56CED9330}"/>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2081608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7081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7043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rmal slide med bullet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0" y="466727"/>
            <a:ext cx="9623749" cy="855662"/>
          </a:xfrm>
        </p:spPr>
        <p:txBody>
          <a:bodyPr/>
          <a:lstStyle>
            <a:lvl1pPr>
              <a:defRPr>
                <a:solidFill>
                  <a:schemeClr val="accent1"/>
                </a:solidFill>
              </a:defRPr>
            </a:lvl1pPr>
          </a:lstStyle>
          <a:p>
            <a:r>
              <a:rPr kumimoji="0" lang="en-US" sz="3300" b="1" i="0" u="none" strike="noStrike" kern="1200" cap="none" spc="0" normalizeH="0" baseline="0" noProof="0" dirty="0">
                <a:ln>
                  <a:noFill/>
                </a:ln>
                <a:solidFill>
                  <a:srgbClr val="62A60A"/>
                </a:solidFill>
                <a:effectLst/>
                <a:uLnTx/>
                <a:uFillTx/>
                <a:latin typeface="+mn-lt"/>
                <a:ea typeface="+mj-ea"/>
                <a:cs typeface="+mj-cs"/>
              </a:rPr>
              <a:t>H1 </a:t>
            </a:r>
            <a:r>
              <a:rPr kumimoji="0" lang="en-US" sz="3300" b="1" i="0" u="none" strike="noStrike" kern="1200" cap="none" spc="0" normalizeH="0" baseline="0" noProof="0" dirty="0" err="1">
                <a:ln>
                  <a:noFill/>
                </a:ln>
                <a:solidFill>
                  <a:srgbClr val="62A60A"/>
                </a:solidFill>
                <a:effectLst/>
                <a:uLnTx/>
                <a:uFillTx/>
                <a:latin typeface="+mn-lt"/>
                <a:ea typeface="+mj-ea"/>
                <a:cs typeface="+mj-cs"/>
              </a:rPr>
              <a:t>Rubrik</a:t>
            </a:r>
            <a:r>
              <a:rPr kumimoji="0" lang="en-US" sz="3300" b="1" i="0" u="none" strike="noStrike" kern="1200" cap="none" spc="0" normalizeH="0" baseline="0" noProof="0" dirty="0">
                <a:ln>
                  <a:noFill/>
                </a:ln>
                <a:solidFill>
                  <a:srgbClr val="62A60A"/>
                </a:solidFill>
                <a:effectLst/>
                <a:uLnTx/>
                <a:uFillTx/>
                <a:latin typeface="+mn-lt"/>
                <a:ea typeface="+mj-ea"/>
                <a:cs typeface="+mj-cs"/>
              </a:rPr>
              <a:t> </a:t>
            </a:r>
            <a:r>
              <a:rPr kumimoji="0" lang="en-US" sz="3300" b="1" i="0" u="none" strike="noStrike" kern="1200" cap="none" spc="0" normalizeH="0" baseline="0" noProof="0" dirty="0" err="1">
                <a:ln>
                  <a:noFill/>
                </a:ln>
                <a:solidFill>
                  <a:srgbClr val="62A60A"/>
                </a:solidFill>
                <a:effectLst/>
                <a:uLnTx/>
                <a:uFillTx/>
                <a:latin typeface="+mn-lt"/>
                <a:ea typeface="+mj-ea"/>
                <a:cs typeface="+mj-cs"/>
              </a:rPr>
              <a:t>i</a:t>
            </a:r>
            <a:r>
              <a:rPr kumimoji="0" lang="en-US" sz="3300" b="1" i="0" u="none" strike="noStrike" kern="1200" cap="none" spc="0" normalizeH="0" baseline="0" noProof="0" dirty="0">
                <a:ln>
                  <a:noFill/>
                </a:ln>
                <a:solidFill>
                  <a:srgbClr val="62A60A"/>
                </a:solidFill>
                <a:effectLst/>
                <a:uLnTx/>
                <a:uFillTx/>
                <a:latin typeface="+mn-lt"/>
                <a:ea typeface="+mj-ea"/>
                <a:cs typeface="+mj-cs"/>
              </a:rPr>
              <a:t> presentation</a:t>
            </a:r>
            <a:endParaRPr lang="en-US" dirty="0"/>
          </a:p>
        </p:txBody>
      </p:sp>
      <p:sp>
        <p:nvSpPr>
          <p:cNvPr id="6" name="Text Placeholder 5"/>
          <p:cNvSpPr>
            <a:spLocks noGrp="1"/>
          </p:cNvSpPr>
          <p:nvPr>
            <p:ph type="body" sz="quarter" idx="10" hasCustomPrompt="1"/>
          </p:nvPr>
        </p:nvSpPr>
        <p:spPr>
          <a:xfrm>
            <a:off x="1295400" y="1495424"/>
            <a:ext cx="9619488" cy="3950208"/>
          </a:xfrm>
        </p:spPr>
        <p:txBody>
          <a:bodyPr/>
          <a:lstStyle>
            <a:lvl1pPr>
              <a:defRPr baseline="0"/>
            </a:lvl1pPr>
            <a:lvl2pPr>
              <a:spcBef>
                <a:spcPts val="1400"/>
              </a:spcBef>
              <a:spcAft>
                <a:spcPts val="600"/>
              </a:spcAft>
              <a:buSzPct val="80000"/>
              <a:defRPr/>
            </a:lvl2pPr>
            <a:lvl3pPr>
              <a:spcBef>
                <a:spcPts val="1400"/>
              </a:spcBef>
              <a:spcAft>
                <a:spcPts val="400"/>
              </a:spcAft>
              <a:defRPr/>
            </a:lvl3pPr>
            <a:lvl4pPr>
              <a:spcBef>
                <a:spcPts val="1400"/>
              </a:spcBef>
              <a:spcAft>
                <a:spcPts val="300"/>
              </a:spcAft>
              <a:defRPr baseline="0"/>
            </a:lvl4pPr>
            <a:lvl5pPr>
              <a:spcBef>
                <a:spcPts val="1400"/>
              </a:spcBef>
              <a:spcAft>
                <a:spcPts val="300"/>
              </a:spcAft>
              <a:buSzPct val="80000"/>
              <a:defRPr/>
            </a:lvl5pPr>
          </a:lstStyle>
          <a:p>
            <a:pPr lvl="0"/>
            <a:r>
              <a:rPr lang="en-US" dirty="0" err="1"/>
              <a:t>Klicka</a:t>
            </a:r>
            <a:r>
              <a:rPr lang="en-US" dirty="0"/>
              <a:t> </a:t>
            </a:r>
            <a:r>
              <a:rPr lang="en-US" dirty="0" err="1"/>
              <a:t>för</a:t>
            </a:r>
            <a:r>
              <a:rPr lang="en-US" dirty="0"/>
              <a:t> </a:t>
            </a:r>
            <a:r>
              <a:rPr lang="en-US" dirty="0" err="1"/>
              <a:t>att</a:t>
            </a:r>
            <a:r>
              <a:rPr lang="en-US" dirty="0"/>
              <a:t> </a:t>
            </a:r>
            <a:r>
              <a:rPr lang="en-US" dirty="0" err="1"/>
              <a:t>ändra</a:t>
            </a:r>
            <a:endParaRPr lang="en-US" dirty="0"/>
          </a:p>
          <a:p>
            <a:pPr lvl="1"/>
            <a:r>
              <a:rPr lang="en-US" dirty="0" err="1"/>
              <a:t>Andra</a:t>
            </a:r>
            <a:r>
              <a:rPr lang="en-US" dirty="0"/>
              <a:t> </a:t>
            </a:r>
            <a:r>
              <a:rPr lang="en-US" dirty="0" err="1"/>
              <a:t>nivån</a:t>
            </a:r>
            <a:endParaRPr lang="en-US" dirty="0"/>
          </a:p>
          <a:p>
            <a:pPr lvl="2"/>
            <a:r>
              <a:rPr lang="en-US" dirty="0" err="1"/>
              <a:t>Tredje</a:t>
            </a:r>
            <a:r>
              <a:rPr lang="en-US" dirty="0"/>
              <a:t> </a:t>
            </a:r>
            <a:r>
              <a:rPr lang="en-US" dirty="0" err="1"/>
              <a:t>nivån</a:t>
            </a:r>
            <a:endParaRPr lang="en-US" dirty="0"/>
          </a:p>
          <a:p>
            <a:pPr lvl="3"/>
            <a:r>
              <a:rPr lang="en-US" dirty="0" err="1"/>
              <a:t>Fjärde</a:t>
            </a:r>
            <a:r>
              <a:rPr lang="en-US" dirty="0"/>
              <a:t> </a:t>
            </a:r>
            <a:r>
              <a:rPr lang="en-US" dirty="0" err="1"/>
              <a:t>nivån</a:t>
            </a:r>
            <a:endParaRPr lang="en-US" dirty="0"/>
          </a:p>
          <a:p>
            <a:pPr lvl="4"/>
            <a:r>
              <a:rPr lang="en-US" dirty="0" err="1"/>
              <a:t>Femte</a:t>
            </a:r>
            <a:r>
              <a:rPr lang="en-US" dirty="0"/>
              <a:t> </a:t>
            </a:r>
            <a:r>
              <a:rPr lang="en-US" dirty="0" err="1"/>
              <a:t>nivån</a:t>
            </a:r>
            <a:endParaRPr lang="en-IN" dirty="0"/>
          </a:p>
        </p:txBody>
      </p:sp>
    </p:spTree>
    <p:extLst>
      <p:ext uri="{BB962C8B-B14F-4D97-AF65-F5344CB8AC3E}">
        <p14:creationId xmlns:p14="http://schemas.microsoft.com/office/powerpoint/2010/main" val="1923068327"/>
      </p:ext>
    </p:extLst>
  </p:cSld>
  <p:clrMapOvr>
    <a:masterClrMapping/>
  </p:clrMapOvr>
  <p:extLst>
    <p:ext uri="{DCECCB84-F9BA-43D5-87BE-67443E8EF086}">
      <p15:sldGuideLst xmlns:p15="http://schemas.microsoft.com/office/powerpoint/2012/main">
        <p15:guide id="1" orient="horz" pos="936">
          <p15:clr>
            <a:srgbClr val="FBAE40"/>
          </p15:clr>
        </p15:guide>
        <p15:guide id="2" pos="800">
          <p15:clr>
            <a:srgbClr val="FBAE40"/>
          </p15:clr>
        </p15:guide>
        <p15:guide id="3" pos="6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rmal slide med 3 bullet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0" y="466727"/>
            <a:ext cx="9623749" cy="855662"/>
          </a:xfrm>
          <a:noFill/>
        </p:spPr>
        <p:txBody>
          <a:bodyPr/>
          <a:lstStyle>
            <a:lvl1pPr>
              <a:defRPr>
                <a:solidFill>
                  <a:schemeClr val="accent1"/>
                </a:solidFill>
              </a:defRPr>
            </a:lvl1pPr>
          </a:lstStyle>
          <a:p>
            <a:r>
              <a:rPr kumimoji="0" lang="en-US" sz="3300" b="1" i="0" u="none" strike="noStrike" kern="1200" cap="none" spc="0" normalizeH="0" baseline="0" noProof="0" dirty="0">
                <a:ln>
                  <a:noFill/>
                </a:ln>
                <a:solidFill>
                  <a:srgbClr val="62A60A"/>
                </a:solidFill>
                <a:effectLst/>
                <a:uLnTx/>
                <a:uFillTx/>
                <a:latin typeface="+mn-lt"/>
                <a:ea typeface="+mj-ea"/>
                <a:cs typeface="+mj-cs"/>
              </a:rPr>
              <a:t>H1 </a:t>
            </a:r>
            <a:r>
              <a:rPr kumimoji="0" lang="en-US" sz="3300" b="1" i="0" u="none" strike="noStrike" kern="1200" cap="none" spc="0" normalizeH="0" baseline="0" noProof="0" dirty="0" err="1">
                <a:ln>
                  <a:noFill/>
                </a:ln>
                <a:solidFill>
                  <a:srgbClr val="62A60A"/>
                </a:solidFill>
                <a:effectLst/>
                <a:uLnTx/>
                <a:uFillTx/>
                <a:latin typeface="+mn-lt"/>
                <a:ea typeface="+mj-ea"/>
                <a:cs typeface="+mj-cs"/>
              </a:rPr>
              <a:t>Rubrik</a:t>
            </a:r>
            <a:r>
              <a:rPr kumimoji="0" lang="en-US" sz="3300" b="1" i="0" u="none" strike="noStrike" kern="1200" cap="none" spc="0" normalizeH="0" baseline="0" noProof="0" dirty="0">
                <a:ln>
                  <a:noFill/>
                </a:ln>
                <a:solidFill>
                  <a:srgbClr val="62A60A"/>
                </a:solidFill>
                <a:effectLst/>
                <a:uLnTx/>
                <a:uFillTx/>
                <a:latin typeface="+mn-lt"/>
                <a:ea typeface="+mj-ea"/>
                <a:cs typeface="+mj-cs"/>
              </a:rPr>
              <a:t> med </a:t>
            </a:r>
            <a:r>
              <a:rPr kumimoji="0" lang="en-US" sz="3300" b="1" i="0" u="none" strike="noStrike" kern="1200" cap="none" spc="0" normalizeH="0" baseline="0" noProof="0" dirty="0" err="1">
                <a:ln>
                  <a:noFill/>
                </a:ln>
                <a:solidFill>
                  <a:srgbClr val="62A60A"/>
                </a:solidFill>
                <a:effectLst/>
                <a:uLnTx/>
                <a:uFillTx/>
                <a:latin typeface="+mn-lt"/>
                <a:ea typeface="+mj-ea"/>
                <a:cs typeface="+mj-cs"/>
              </a:rPr>
              <a:t>exempeltext</a:t>
            </a:r>
            <a:endParaRPr lang="en-US" dirty="0"/>
          </a:p>
        </p:txBody>
      </p:sp>
      <p:sp>
        <p:nvSpPr>
          <p:cNvPr id="5" name="Text Placeholder 4"/>
          <p:cNvSpPr>
            <a:spLocks noGrp="1"/>
          </p:cNvSpPr>
          <p:nvPr>
            <p:ph type="body" sz="quarter" idx="10" hasCustomPrompt="1"/>
          </p:nvPr>
        </p:nvSpPr>
        <p:spPr>
          <a:xfrm>
            <a:off x="1292352" y="1499616"/>
            <a:ext cx="9619488" cy="3950208"/>
          </a:xfrm>
          <a:prstGeom prst="rect">
            <a:avLst/>
          </a:prstGeom>
          <a:noFill/>
        </p:spPr>
        <p:txBody>
          <a:bodyPr/>
          <a:lstStyle>
            <a:lvl1pPr marL="0" indent="0">
              <a:lnSpc>
                <a:spcPct val="100000"/>
              </a:lnSpc>
              <a:spcBef>
                <a:spcPts val="0"/>
              </a:spcBef>
              <a:buNone/>
              <a:defRPr sz="2600" b="1">
                <a:solidFill>
                  <a:schemeClr val="tx1"/>
                </a:solidFill>
              </a:defRPr>
            </a:lvl1pPr>
            <a:lvl2pPr marL="0" indent="0">
              <a:lnSpc>
                <a:spcPct val="100000"/>
              </a:lnSpc>
              <a:spcBef>
                <a:spcPts val="1200"/>
              </a:spcBef>
              <a:buNone/>
              <a:defRPr sz="2400" b="1" i="1">
                <a:solidFill>
                  <a:srgbClr val="3994AE"/>
                </a:solidFill>
              </a:defRPr>
            </a:lvl2pPr>
            <a:lvl3pPr marL="228600" indent="-228600">
              <a:lnSpc>
                <a:spcPct val="100000"/>
              </a:lnSpc>
              <a:spcBef>
                <a:spcPts val="1400"/>
              </a:spcBef>
              <a:buFont typeface="Wingdings" panose="05000000000000000000" pitchFamily="2" charset="2"/>
              <a:buChar char=""/>
              <a:defRPr sz="2400">
                <a:solidFill>
                  <a:schemeClr val="tx1"/>
                </a:solidFill>
              </a:defRPr>
            </a:lvl3pPr>
            <a:lvl4pPr marL="457200" indent="-228600">
              <a:lnSpc>
                <a:spcPct val="100000"/>
              </a:lnSpc>
              <a:spcBef>
                <a:spcPts val="1400"/>
              </a:spcBef>
              <a:buSzPct val="80000"/>
              <a:buFont typeface="Calibri" panose="020F0502020204030204" pitchFamily="34" charset="0"/>
              <a:buChar char="○"/>
              <a:defRPr sz="2400">
                <a:solidFill>
                  <a:schemeClr val="tx1"/>
                </a:solidFill>
              </a:defRPr>
            </a:lvl4pPr>
            <a:lvl5pPr marL="801688" indent="-265176">
              <a:lnSpc>
                <a:spcPct val="100000"/>
              </a:lnSpc>
              <a:spcBef>
                <a:spcPts val="1400"/>
              </a:spcBef>
              <a:buFont typeface="Calibri" panose="020F0502020204030204" pitchFamily="34" charset="0"/>
              <a:buChar char="–"/>
              <a:defRPr sz="2400">
                <a:solidFill>
                  <a:schemeClr val="tx1"/>
                </a:solidFill>
              </a:defRPr>
            </a:lvl5pPr>
          </a:lstStyle>
          <a:p>
            <a:pPr lvl="0"/>
            <a:r>
              <a:rPr lang="en-US" dirty="0"/>
              <a:t>H2 </a:t>
            </a:r>
            <a:r>
              <a:rPr lang="en-US" dirty="0" err="1"/>
              <a:t>Rubrik</a:t>
            </a:r>
            <a:r>
              <a:rPr lang="en-US" dirty="0"/>
              <a:t> med </a:t>
            </a:r>
            <a:r>
              <a:rPr lang="en-US" dirty="0" err="1"/>
              <a:t>exempeltext</a:t>
            </a:r>
            <a:endParaRPr lang="en-US" dirty="0"/>
          </a:p>
          <a:p>
            <a:pPr lvl="1"/>
            <a:r>
              <a:rPr lang="en-US" dirty="0"/>
              <a:t>H3 Rubrik med exempeltext</a:t>
            </a:r>
          </a:p>
          <a:p>
            <a:pPr lvl="2"/>
            <a:r>
              <a:rPr lang="en-US" dirty="0" err="1"/>
              <a:t>Punktlista</a:t>
            </a:r>
            <a:r>
              <a:rPr lang="en-US" dirty="0"/>
              <a:t> med </a:t>
            </a:r>
            <a:r>
              <a:rPr lang="en-US" dirty="0" err="1"/>
              <a:t>exempeltext</a:t>
            </a:r>
            <a:r>
              <a:rPr lang="en-US" dirty="0"/>
              <a:t> </a:t>
            </a:r>
            <a:r>
              <a:rPr lang="en-US" dirty="0" err="1"/>
              <a:t>som</a:t>
            </a:r>
            <a:r>
              <a:rPr lang="en-US" dirty="0"/>
              <a:t> ligger under en </a:t>
            </a:r>
            <a:r>
              <a:rPr lang="en-US" dirty="0" err="1"/>
              <a:t>eller</a:t>
            </a:r>
            <a:r>
              <a:rPr lang="en-US" dirty="0"/>
              <a:t> </a:t>
            </a:r>
            <a:r>
              <a:rPr lang="en-US" dirty="0" err="1"/>
              <a:t>flera</a:t>
            </a:r>
            <a:r>
              <a:rPr lang="en-US" dirty="0"/>
              <a:t> </a:t>
            </a:r>
            <a:r>
              <a:rPr lang="en-US" dirty="0" err="1"/>
              <a:t>rubrik</a:t>
            </a:r>
            <a:endParaRPr lang="en-US" dirty="0"/>
          </a:p>
          <a:p>
            <a:pPr lvl="3"/>
            <a:r>
              <a:rPr lang="en-US" dirty="0" err="1"/>
              <a:t>Punktlista</a:t>
            </a:r>
            <a:r>
              <a:rPr lang="en-US" dirty="0"/>
              <a:t> nivå </a:t>
            </a:r>
            <a:r>
              <a:rPr lang="en-US" dirty="0" err="1"/>
              <a:t>två</a:t>
            </a:r>
            <a:endParaRPr lang="en-US" dirty="0"/>
          </a:p>
          <a:p>
            <a:pPr lvl="4"/>
            <a:r>
              <a:rPr lang="en-US" dirty="0"/>
              <a:t>Punktlista nivå </a:t>
            </a:r>
            <a:r>
              <a:rPr lang="en-US" dirty="0" err="1"/>
              <a:t>tre</a:t>
            </a:r>
            <a:endParaRPr lang="en-US" dirty="0"/>
          </a:p>
        </p:txBody>
      </p:sp>
    </p:spTree>
    <p:extLst>
      <p:ext uri="{BB962C8B-B14F-4D97-AF65-F5344CB8AC3E}">
        <p14:creationId xmlns:p14="http://schemas.microsoft.com/office/powerpoint/2010/main" val="3624568130"/>
      </p:ext>
    </p:extLst>
  </p:cSld>
  <p:clrMapOvr>
    <a:masterClrMapping/>
  </p:clrMapOvr>
  <p:extLst>
    <p:ext uri="{DCECCB84-F9BA-43D5-87BE-67443E8EF086}">
      <p15:sldGuideLst xmlns:p15="http://schemas.microsoft.com/office/powerpoint/2012/main">
        <p15:guide id="1" orient="horz" pos="936">
          <p15:clr>
            <a:srgbClr val="FBAE40"/>
          </p15:clr>
        </p15:guide>
        <p15:guide id="2" pos="800">
          <p15:clr>
            <a:srgbClr val="FBAE40"/>
          </p15:clr>
        </p15:guide>
        <p15:guide id="3" pos="6880">
          <p15:clr>
            <a:srgbClr val="FBAE40"/>
          </p15:clr>
        </p15:guide>
        <p15:guide id="4" orient="horz" pos="400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llansektion med underrubrik">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1301750" y="3454401"/>
            <a:ext cx="6431407" cy="398275"/>
          </a:xfrm>
          <a:prstGeom prst="rect">
            <a:avLst/>
          </a:prstGeom>
        </p:spPr>
        <p:txBody>
          <a:bodyPr/>
          <a:lstStyle>
            <a:lvl1pPr marL="0" indent="0">
              <a:spcBef>
                <a:spcPts val="0"/>
              </a:spcBef>
              <a:buNone/>
              <a:defRPr sz="2500" b="0">
                <a:solidFill>
                  <a:srgbClr val="808285"/>
                </a:solidFill>
              </a:defRPr>
            </a:lvl1pPr>
          </a:lstStyle>
          <a:p>
            <a:pPr lvl="0"/>
            <a:r>
              <a:rPr lang="en-US" dirty="0" err="1"/>
              <a:t>Underrubrik</a:t>
            </a:r>
            <a:endParaRPr lang="en-US" dirty="0"/>
          </a:p>
        </p:txBody>
      </p:sp>
      <p:sp>
        <p:nvSpPr>
          <p:cNvPr id="2" name="Title 1"/>
          <p:cNvSpPr>
            <a:spLocks noGrp="1"/>
          </p:cNvSpPr>
          <p:nvPr>
            <p:ph type="title" hasCustomPrompt="1"/>
          </p:nvPr>
        </p:nvSpPr>
        <p:spPr>
          <a:xfrm>
            <a:off x="1301327" y="2976750"/>
            <a:ext cx="6431885" cy="477462"/>
          </a:xfrm>
        </p:spPr>
        <p:txBody>
          <a:bodyPr anchor="ctr">
            <a:noAutofit/>
          </a:bodyPr>
          <a:lstStyle>
            <a:lvl1pPr>
              <a:lnSpc>
                <a:spcPct val="90000"/>
              </a:lnSpc>
              <a:defRPr sz="3400">
                <a:solidFill>
                  <a:schemeClr val="tx1"/>
                </a:solidFill>
              </a:defRPr>
            </a:lvl1pPr>
          </a:lstStyle>
          <a:p>
            <a:r>
              <a:rPr lang="en-US" dirty="0" err="1"/>
              <a:t>Mellansektion</a:t>
            </a:r>
            <a:r>
              <a:rPr lang="en-US" dirty="0"/>
              <a:t>, </a:t>
            </a:r>
            <a:r>
              <a:rPr lang="en-US" dirty="0" err="1"/>
              <a:t>rubrik</a:t>
            </a:r>
            <a:endParaRPr lang="en-US" dirty="0"/>
          </a:p>
        </p:txBody>
      </p:sp>
      <p:pic>
        <p:nvPicPr>
          <p:cNvPr id="3" name="Picture 2"/>
          <p:cNvPicPr>
            <a:picLocks noChangeAspect="1"/>
          </p:cNvPicPr>
          <p:nvPr userDrawn="1"/>
        </p:nvPicPr>
        <p:blipFill rotWithShape="1">
          <a:blip r:embed="rId2"/>
          <a:srcRect t="47191" r="50360"/>
          <a:stretch/>
        </p:blipFill>
        <p:spPr>
          <a:xfrm>
            <a:off x="6446026" y="0"/>
            <a:ext cx="5745975" cy="4591050"/>
          </a:xfrm>
          <a:prstGeom prst="rect">
            <a:avLst/>
          </a:prstGeom>
        </p:spPr>
      </p:pic>
    </p:spTree>
    <p:extLst>
      <p:ext uri="{BB962C8B-B14F-4D97-AF65-F5344CB8AC3E}">
        <p14:creationId xmlns:p14="http://schemas.microsoft.com/office/powerpoint/2010/main" val="2934293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812BF8-FB90-4410-AF56-A5439AE3A15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C5B3D9-96A2-4D65-A3EC-ABE6833D26BD}"/>
              </a:ext>
            </a:extLst>
          </p:cNvPr>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778715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5E6EA8-6BDC-449E-9C43-233A470616A2}"/>
              </a:ext>
            </a:extLst>
          </p:cNvPr>
          <p:cNvSpPr>
            <a:spLocks noGrp="1"/>
          </p:cNvSpPr>
          <p:nvPr>
            <p:ph type="ctrTitle"/>
          </p:nvPr>
        </p:nvSpPr>
        <p:spPr>
          <a:xfrm>
            <a:off x="1524000" y="1122363"/>
            <a:ext cx="9144000" cy="2387600"/>
          </a:xfrm>
        </p:spPr>
        <p:txBody>
          <a:bodyPr anchor="b">
            <a:normAutofit/>
          </a:bodyPr>
          <a:lstStyle>
            <a:lvl1pPr algn="ctr">
              <a:defRPr sz="5400">
                <a:solidFill>
                  <a:srgbClr val="2869BB"/>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F94064FA-CBE1-4B28-A768-99EFF6B9E463}"/>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2399574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0C7867-BD58-4A4C-974D-FABB3E9D3946}"/>
              </a:ext>
            </a:extLst>
          </p:cNvPr>
          <p:cNvSpPr>
            <a:spLocks noGrp="1"/>
          </p:cNvSpPr>
          <p:nvPr>
            <p:ph type="title"/>
          </p:nvPr>
        </p:nvSpPr>
        <p:spPr>
          <a:xfrm>
            <a:off x="831850" y="1709738"/>
            <a:ext cx="10515600" cy="2852737"/>
          </a:xfrm>
        </p:spPr>
        <p:txBody>
          <a:bodyPr anchor="b">
            <a:normAutofit/>
          </a:bodyPr>
          <a:lstStyle>
            <a:lvl1pPr>
              <a:defRPr sz="54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CE50469-B43C-4F53-9249-B6BA5BF66A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3459605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B1368A-42D5-4D5E-9438-1913452C00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6784F75-EB9D-4290-9644-21CA6E2565CA}"/>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F87B0C1-D590-4414-B2EF-0494AF74E885}"/>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07859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990CBB-AF56-486D-97D6-75B7809F812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9734AD5-CAA0-4583-8F36-9268ED950ED7}"/>
              </a:ext>
            </a:extLst>
          </p:cNvPr>
          <p:cNvSpPr>
            <a:spLocks noGrp="1"/>
          </p:cNvSpPr>
          <p:nvPr>
            <p:ph type="body" idx="1"/>
          </p:nvPr>
        </p:nvSpPr>
        <p:spPr>
          <a:xfrm>
            <a:off x="839788" y="1681163"/>
            <a:ext cx="5157787" cy="823912"/>
          </a:xfrm>
        </p:spPr>
        <p:txBody>
          <a:bodyPr anchor="b">
            <a:normAutofit/>
          </a:bodyPr>
          <a:lstStyle>
            <a:lvl1pPr marL="0" indent="0">
              <a:buNone/>
              <a:defRPr sz="2800" b="0">
                <a:solidFill>
                  <a:srgbClr val="2869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Redigera format för bakgrundstext</a:t>
            </a:r>
          </a:p>
        </p:txBody>
      </p:sp>
      <p:sp>
        <p:nvSpPr>
          <p:cNvPr id="4" name="Platshållare för innehåll 3">
            <a:extLst>
              <a:ext uri="{FF2B5EF4-FFF2-40B4-BE49-F238E27FC236}">
                <a16:creationId xmlns:a16="http://schemas.microsoft.com/office/drawing/2014/main" id="{CB0E139E-EEB8-43DD-B6CC-429310D09EC9}"/>
              </a:ext>
            </a:extLst>
          </p:cNvPr>
          <p:cNvSpPr>
            <a:spLocks noGrp="1"/>
          </p:cNvSpPr>
          <p:nvPr>
            <p:ph sz="half" idx="2"/>
          </p:nvPr>
        </p:nvSpPr>
        <p:spPr>
          <a:xfrm>
            <a:off x="839788" y="2505075"/>
            <a:ext cx="5157787" cy="3684588"/>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D3E111A0-59C6-4E0F-9C2E-AD084FA17E8A}"/>
              </a:ext>
            </a:extLst>
          </p:cNvPr>
          <p:cNvSpPr>
            <a:spLocks noGrp="1"/>
          </p:cNvSpPr>
          <p:nvPr>
            <p:ph type="body" sz="quarter" idx="3"/>
          </p:nvPr>
        </p:nvSpPr>
        <p:spPr>
          <a:xfrm>
            <a:off x="6172200" y="1681163"/>
            <a:ext cx="5183188" cy="823912"/>
          </a:xfrm>
        </p:spPr>
        <p:txBody>
          <a:bodyPr anchor="b">
            <a:normAutofit/>
          </a:bodyPr>
          <a:lstStyle>
            <a:lvl1pPr marL="0" indent="0">
              <a:buNone/>
              <a:defRPr sz="2800" b="0">
                <a:solidFill>
                  <a:srgbClr val="2869B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Redigera format för bakgrundstext</a:t>
            </a:r>
          </a:p>
        </p:txBody>
      </p:sp>
      <p:sp>
        <p:nvSpPr>
          <p:cNvPr id="6" name="Platshållare för innehåll 5">
            <a:extLst>
              <a:ext uri="{FF2B5EF4-FFF2-40B4-BE49-F238E27FC236}">
                <a16:creationId xmlns:a16="http://schemas.microsoft.com/office/drawing/2014/main" id="{23B4BFF3-E95F-4912-AE84-174AAE199809}"/>
              </a:ext>
            </a:extLst>
          </p:cNvPr>
          <p:cNvSpPr>
            <a:spLocks noGrp="1"/>
          </p:cNvSpPr>
          <p:nvPr>
            <p:ph sz="quarter" idx="4"/>
          </p:nvPr>
        </p:nvSpPr>
        <p:spPr>
          <a:xfrm>
            <a:off x="6172200" y="2505075"/>
            <a:ext cx="5183188" cy="3684588"/>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2914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5289B5-3B02-DFE7-1B02-DC70B50B9EF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723E339-4D97-5602-C116-62A13DB8D06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25B3711-55BA-BED4-C3CE-EB5DCE0C78C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5A8C72B-3994-AE65-5A47-987B6C8CAB10}"/>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6" name="Platshållare för sidfot 5">
            <a:extLst>
              <a:ext uri="{FF2B5EF4-FFF2-40B4-BE49-F238E27FC236}">
                <a16:creationId xmlns:a16="http://schemas.microsoft.com/office/drawing/2014/main" id="{17A0BC94-76B4-5329-D840-2D92CC05443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0289986-8426-B4E5-8A9E-475F75457E81}"/>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3276126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E7CC37-8D45-4C95-B8A2-B648D69D1BF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173360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83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58A70A-F166-4867-89E9-0F5C6BC3C690}"/>
              </a:ext>
            </a:extLst>
          </p:cNvPr>
          <p:cNvSpPr>
            <a:spLocks noGrp="1"/>
          </p:cNvSpPr>
          <p:nvPr>
            <p:ph type="title"/>
          </p:nvPr>
        </p:nvSpPr>
        <p:spPr>
          <a:xfrm>
            <a:off x="839788" y="457200"/>
            <a:ext cx="3932237" cy="1600200"/>
          </a:xfrm>
        </p:spPr>
        <p:txBody>
          <a:bodyPr anchor="b"/>
          <a:lstStyle>
            <a:lvl1pPr>
              <a:defRPr sz="32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1E7E2CF4-0017-4C4E-B687-CFB567AB8D59}"/>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text 3">
            <a:extLst>
              <a:ext uri="{FF2B5EF4-FFF2-40B4-BE49-F238E27FC236}">
                <a16:creationId xmlns:a16="http://schemas.microsoft.com/office/drawing/2014/main" id="{3DEF0F70-2A4E-4544-9E0F-83D4E02C36F7}"/>
              </a:ext>
            </a:extLst>
          </p:cNvPr>
          <p:cNvSpPr>
            <a:spLocks noGrp="1"/>
          </p:cNvSpPr>
          <p:nvPr>
            <p:ph type="body" sz="half" idx="2"/>
          </p:nvPr>
        </p:nvSpPr>
        <p:spPr>
          <a:xfrm>
            <a:off x="839788" y="2057400"/>
            <a:ext cx="3932237" cy="3811588"/>
          </a:xfrm>
        </p:spPr>
        <p:txBody>
          <a:bodyPr/>
          <a:lstStyle>
            <a:lvl1pPr marL="0" indent="0">
              <a:buNone/>
              <a:defRPr sz="16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Redigera format för bakgrundstext</a:t>
            </a:r>
          </a:p>
        </p:txBody>
      </p:sp>
    </p:spTree>
    <p:extLst>
      <p:ext uri="{BB962C8B-B14F-4D97-AF65-F5344CB8AC3E}">
        <p14:creationId xmlns:p14="http://schemas.microsoft.com/office/powerpoint/2010/main" val="2652498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379184-D40C-4B8E-8731-9146C87549B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78A7CF9-436F-4020-9BCB-361D66514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6311F81-E294-4D12-84DA-2B4F94F4B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Redigera format för bakgrundstext</a:t>
            </a:r>
          </a:p>
        </p:txBody>
      </p:sp>
    </p:spTree>
    <p:extLst>
      <p:ext uri="{BB962C8B-B14F-4D97-AF65-F5344CB8AC3E}">
        <p14:creationId xmlns:p14="http://schemas.microsoft.com/office/powerpoint/2010/main" val="2558217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ing and text">
    <p:bg>
      <p:bgPr>
        <a:solidFill>
          <a:schemeClr val="bg2"/>
        </a:solidFill>
        <a:effectLst/>
      </p:bgPr>
    </p:bg>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2FAE3325-BC7C-054A-AFCB-3779B77B61AC}"/>
              </a:ext>
            </a:extLst>
          </p:cNvPr>
          <p:cNvSpPr>
            <a:spLocks noGrp="1"/>
          </p:cNvSpPr>
          <p:nvPr>
            <p:ph type="body" sz="quarter" idx="13"/>
          </p:nvPr>
        </p:nvSpPr>
        <p:spPr>
          <a:xfrm>
            <a:off x="1596000" y="1643063"/>
            <a:ext cx="9000000" cy="362267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ubrik 3">
            <a:extLst>
              <a:ext uri="{FF2B5EF4-FFF2-40B4-BE49-F238E27FC236}">
                <a16:creationId xmlns:a16="http://schemas.microsoft.com/office/drawing/2014/main" id="{AF140082-4DCE-6E01-67DB-1EAA8CE71C80}"/>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8C3715D-9569-B041-9A51-B736E10FDF8F}"/>
              </a:ext>
            </a:extLst>
          </p:cNvPr>
          <p:cNvSpPr>
            <a:spLocks noGrp="1"/>
          </p:cNvSpPr>
          <p:nvPr>
            <p:ph type="sldNum" sz="quarter" idx="14"/>
          </p:nvPr>
        </p:nvSpPr>
        <p:spPr/>
        <p:txBody>
          <a:bodyPr/>
          <a:lstStyle/>
          <a:p>
            <a:fld id="{3E07252E-534E-2846-9A3F-2B17A781E03F}" type="slidenum">
              <a:rPr lang="sv-SE" smtClean="0"/>
              <a:pPr/>
              <a:t>‹#›</a:t>
            </a:fld>
            <a:endParaRPr lang="sv-SE" dirty="0"/>
          </a:p>
        </p:txBody>
      </p:sp>
    </p:spTree>
    <p:extLst>
      <p:ext uri="{BB962C8B-B14F-4D97-AF65-F5344CB8AC3E}">
        <p14:creationId xmlns:p14="http://schemas.microsoft.com/office/powerpoint/2010/main" val="2959996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ing and content">
    <p:bg bwMode="auto">
      <p:bgPr>
        <a:solidFill>
          <a:schemeClr val="bg2"/>
        </a:solidFill>
        <a:effectLst/>
      </p:bgPr>
    </p:bg>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7F337EE5-445B-5940-9D60-01EE0541A516}"/>
              </a:ext>
            </a:extLst>
          </p:cNvPr>
          <p:cNvSpPr>
            <a:spLocks noGrp="1"/>
          </p:cNvSpPr>
          <p:nvPr>
            <p:ph sz="quarter" idx="11"/>
          </p:nvPr>
        </p:nvSpPr>
        <p:spPr>
          <a:xfrm>
            <a:off x="838200" y="1666509"/>
            <a:ext cx="10515599" cy="35992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nummer 3">
            <a:extLst>
              <a:ext uri="{FF2B5EF4-FFF2-40B4-BE49-F238E27FC236}">
                <a16:creationId xmlns:a16="http://schemas.microsoft.com/office/drawing/2014/main" id="{CD9FAB12-0829-40E5-B3D2-2BC1D911FA8A}"/>
              </a:ext>
            </a:extLst>
          </p:cNvPr>
          <p:cNvSpPr>
            <a:spLocks noGrp="1"/>
          </p:cNvSpPr>
          <p:nvPr>
            <p:ph type="sldNum" sz="quarter" idx="12"/>
          </p:nvPr>
        </p:nvSpPr>
        <p:spPr/>
        <p:txBody>
          <a:bodyPr/>
          <a:lstStyle/>
          <a:p>
            <a:fld id="{3E07252E-534E-2846-9A3F-2B17A781E03F}" type="slidenum">
              <a:rPr lang="sv-SE" smtClean="0"/>
              <a:pPr/>
              <a:t>‹#›</a:t>
            </a:fld>
            <a:endParaRPr lang="sv-SE" dirty="0"/>
          </a:p>
        </p:txBody>
      </p:sp>
      <p:sp>
        <p:nvSpPr>
          <p:cNvPr id="3" name="Rubrik 2">
            <a:extLst>
              <a:ext uri="{FF2B5EF4-FFF2-40B4-BE49-F238E27FC236}">
                <a16:creationId xmlns:a16="http://schemas.microsoft.com/office/drawing/2014/main" id="{D286085A-605C-BE74-1E24-11D0E3297B0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987169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ing and content - 2 col">
    <p:bg bwMode="auto">
      <p:bgPr>
        <a:solidFill>
          <a:schemeClr val="bg2"/>
        </a:solidFill>
        <a:effectLst/>
      </p:bgPr>
    </p:bg>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F1DFDF1E-2CBD-CA4B-B01F-7D25C22C2273}"/>
              </a:ext>
            </a:extLst>
          </p:cNvPr>
          <p:cNvSpPr>
            <a:spLocks noGrp="1"/>
          </p:cNvSpPr>
          <p:nvPr>
            <p:ph sz="quarter" idx="12"/>
          </p:nvPr>
        </p:nvSpPr>
        <p:spPr>
          <a:xfrm>
            <a:off x="829638" y="1666510"/>
            <a:ext cx="5065200" cy="3599228"/>
          </a:xfrm>
        </p:spPr>
        <p:txBody>
          <a:bodyPr anchor="ctr" anchorCtr="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innehåll 4">
            <a:extLst>
              <a:ext uri="{FF2B5EF4-FFF2-40B4-BE49-F238E27FC236}">
                <a16:creationId xmlns:a16="http://schemas.microsoft.com/office/drawing/2014/main" id="{3CA242A7-3EC6-004C-8CC8-58CD0DCBFF00}"/>
              </a:ext>
            </a:extLst>
          </p:cNvPr>
          <p:cNvSpPr>
            <a:spLocks noGrp="1"/>
          </p:cNvSpPr>
          <p:nvPr>
            <p:ph sz="quarter" idx="13"/>
          </p:nvPr>
        </p:nvSpPr>
        <p:spPr>
          <a:xfrm>
            <a:off x="6268775" y="1666510"/>
            <a:ext cx="5065200" cy="3599228"/>
          </a:xfrm>
        </p:spPr>
        <p:txBody>
          <a:bodyPr anchor="ctr" anchorCtr="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a:extLst>
              <a:ext uri="{FF2B5EF4-FFF2-40B4-BE49-F238E27FC236}">
                <a16:creationId xmlns:a16="http://schemas.microsoft.com/office/drawing/2014/main" id="{3E5E90F1-BE40-DB90-7160-2FB0E0C887BB}"/>
              </a:ext>
            </a:extLst>
          </p:cNvPr>
          <p:cNvSpPr>
            <a:spLocks noGrp="1"/>
          </p:cNvSpPr>
          <p:nvPr>
            <p:ph type="sldNum" sz="quarter" idx="14"/>
          </p:nvPr>
        </p:nvSpPr>
        <p:spPr/>
        <p:txBody>
          <a:bodyPr/>
          <a:lstStyle/>
          <a:p>
            <a:fld id="{3E07252E-534E-2846-9A3F-2B17A781E03F}" type="slidenum">
              <a:rPr lang="sv-SE" smtClean="0"/>
              <a:pPr/>
              <a:t>‹#›</a:t>
            </a:fld>
            <a:endParaRPr lang="sv-SE" dirty="0"/>
          </a:p>
        </p:txBody>
      </p:sp>
      <p:sp>
        <p:nvSpPr>
          <p:cNvPr id="3" name="Rubrik 2">
            <a:extLst>
              <a:ext uri="{FF2B5EF4-FFF2-40B4-BE49-F238E27FC236}">
                <a16:creationId xmlns:a16="http://schemas.microsoft.com/office/drawing/2014/main" id="{F0C15694-4018-6512-1764-2CE596651911}"/>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74870505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ing, 1/3 image and 2/3 text">
    <p:bg>
      <p:bgPr>
        <a:solidFill>
          <a:schemeClr val="bg2"/>
        </a:solidFill>
        <a:effectLst/>
      </p:bgPr>
    </p:bg>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C773A7FC-E041-0F40-BAC1-E852631F2053}"/>
              </a:ext>
            </a:extLst>
          </p:cNvPr>
          <p:cNvSpPr>
            <a:spLocks noGrp="1"/>
          </p:cNvSpPr>
          <p:nvPr>
            <p:ph sz="quarter" idx="14"/>
          </p:nvPr>
        </p:nvSpPr>
        <p:spPr>
          <a:xfrm>
            <a:off x="4864100" y="1666510"/>
            <a:ext cx="6489700" cy="3599228"/>
          </a:xfrm>
        </p:spPr>
        <p:txBody>
          <a:bodyPr anchor="ctr" anchorCtr="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ubrik 4">
            <a:extLst>
              <a:ext uri="{FF2B5EF4-FFF2-40B4-BE49-F238E27FC236}">
                <a16:creationId xmlns:a16="http://schemas.microsoft.com/office/drawing/2014/main" id="{EAB502DA-9575-3014-18E2-0C73648A4AF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F53DCA8D-7807-304D-935F-65793DEABC1F}"/>
              </a:ext>
            </a:extLst>
          </p:cNvPr>
          <p:cNvSpPr>
            <a:spLocks noGrp="1"/>
          </p:cNvSpPr>
          <p:nvPr>
            <p:ph type="sldNum" sz="quarter" idx="15"/>
          </p:nvPr>
        </p:nvSpPr>
        <p:spPr/>
        <p:txBody>
          <a:bodyPr/>
          <a:lstStyle/>
          <a:p>
            <a:fld id="{3E07252E-534E-2846-9A3F-2B17A781E03F}" type="slidenum">
              <a:rPr lang="sv-SE" smtClean="0"/>
              <a:pPr/>
              <a:t>‹#›</a:t>
            </a:fld>
            <a:endParaRPr lang="sv-SE" dirty="0"/>
          </a:p>
        </p:txBody>
      </p:sp>
      <p:sp>
        <p:nvSpPr>
          <p:cNvPr id="12" name="Platshållare för bild 11">
            <a:extLst>
              <a:ext uri="{FF2B5EF4-FFF2-40B4-BE49-F238E27FC236}">
                <a16:creationId xmlns:a16="http://schemas.microsoft.com/office/drawing/2014/main" id="{87E2759B-12E8-BC43-87B3-A6FD8632D78E}"/>
              </a:ext>
            </a:extLst>
          </p:cNvPr>
          <p:cNvSpPr>
            <a:spLocks noGrp="1"/>
          </p:cNvSpPr>
          <p:nvPr>
            <p:ph type="pic" sz="quarter" idx="16"/>
          </p:nvPr>
        </p:nvSpPr>
        <p:spPr>
          <a:xfrm>
            <a:off x="838200" y="1666510"/>
            <a:ext cx="3599228" cy="3599228"/>
          </a:xfrm>
          <a:custGeom>
            <a:avLst/>
            <a:gdLst>
              <a:gd name="connsiteX0" fmla="*/ 1816100 w 3632200"/>
              <a:gd name="connsiteY0" fmla="*/ 0 h 3632200"/>
              <a:gd name="connsiteX1" fmla="*/ 3632200 w 3632200"/>
              <a:gd name="connsiteY1" fmla="*/ 1816100 h 3632200"/>
              <a:gd name="connsiteX2" fmla="*/ 1816100 w 3632200"/>
              <a:gd name="connsiteY2" fmla="*/ 3632200 h 3632200"/>
              <a:gd name="connsiteX3" fmla="*/ 0 w 3632200"/>
              <a:gd name="connsiteY3" fmla="*/ 1816100 h 3632200"/>
              <a:gd name="connsiteX4" fmla="*/ 1816100 w 3632200"/>
              <a:gd name="connsiteY4" fmla="*/ 0 h 363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200" h="3632200">
                <a:moveTo>
                  <a:pt x="1816100" y="0"/>
                </a:moveTo>
                <a:cubicBezTo>
                  <a:pt x="2819104" y="0"/>
                  <a:pt x="3632200" y="813096"/>
                  <a:pt x="3632200" y="1816100"/>
                </a:cubicBezTo>
                <a:cubicBezTo>
                  <a:pt x="3632200" y="2819104"/>
                  <a:pt x="2819104" y="3632200"/>
                  <a:pt x="1816100" y="3632200"/>
                </a:cubicBezTo>
                <a:cubicBezTo>
                  <a:pt x="813096" y="3632200"/>
                  <a:pt x="0" y="2819104"/>
                  <a:pt x="0" y="1816100"/>
                </a:cubicBezTo>
                <a:cubicBezTo>
                  <a:pt x="0" y="813096"/>
                  <a:pt x="813096" y="0"/>
                  <a:pt x="1816100" y="0"/>
                </a:cubicBezTo>
                <a:close/>
              </a:path>
            </a:pathLst>
          </a:custGeom>
          <a:solidFill>
            <a:srgbClr val="F4F5F5"/>
          </a:solidFill>
        </p:spPr>
        <p:txBody>
          <a:bodyPr wrap="square">
            <a:noAutofit/>
          </a:bodyPr>
          <a:lstStyle/>
          <a:p>
            <a:endParaRPr lang="sv-SE"/>
          </a:p>
        </p:txBody>
      </p:sp>
    </p:spTree>
    <p:extLst>
      <p:ext uri="{BB962C8B-B14F-4D97-AF65-F5344CB8AC3E}">
        <p14:creationId xmlns:p14="http://schemas.microsoft.com/office/powerpoint/2010/main" val="847930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ing, 2/3 text and 1/3 image_arch">
    <p:bg>
      <p:bgPr>
        <a:solidFill>
          <a:schemeClr val="bg2"/>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9BBD8C6-E58B-535E-0EE1-58317A8596DF}"/>
              </a:ext>
            </a:extLst>
          </p:cNvPr>
          <p:cNvSpPr/>
          <p:nvPr userDrawn="1"/>
        </p:nvSpPr>
        <p:spPr>
          <a:xfrm>
            <a:off x="0" y="-704"/>
            <a:ext cx="12192000" cy="68580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5">
            <a:extLst>
              <a:ext uri="{FF2B5EF4-FFF2-40B4-BE49-F238E27FC236}">
                <a16:creationId xmlns:a16="http://schemas.microsoft.com/office/drawing/2014/main" id="{67D846FD-3262-0B25-9C89-86A65A7751FF}"/>
              </a:ext>
            </a:extLst>
          </p:cNvPr>
          <p:cNvSpPr txBox="1">
            <a:spLocks/>
          </p:cNvSpPr>
          <p:nvPr userDrawn="1"/>
        </p:nvSpPr>
        <p:spPr>
          <a:xfrm>
            <a:off x="599677" y="6376598"/>
            <a:ext cx="2444373" cy="299338"/>
          </a:xfrm>
          <a:prstGeom prst="rect">
            <a:avLst/>
          </a:prstGeom>
        </p:spPr>
        <p:txBody>
          <a:bodyPr vert="horz" lIns="0" tIns="72000" rIns="0" bIns="0" rtlCol="0" anchor="ctr" anchorCtr="0"/>
          <a:lstStyle>
            <a:defPPr>
              <a:defRPr lang="en-SE"/>
            </a:defPPr>
            <a:lvl1pPr marL="0" algn="l" defTabSz="914400" rtl="0" eaLnBrk="1" latinLnBrk="0" hangingPunct="1">
              <a:defRPr sz="1000" kern="1200">
                <a:solidFill>
                  <a:schemeClr val="bg2"/>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kern="1200" dirty="0">
                <a:solidFill>
                  <a:schemeClr val="tx1"/>
                </a:solidFill>
                <a:latin typeface="Calibri" panose="020F0502020204030204" pitchFamily="34" charset="0"/>
                <a:ea typeface="+mn-ea"/>
                <a:cs typeface="Calibri" panose="020F0502020204030204" pitchFamily="34" charset="0"/>
              </a:rPr>
              <a:t>Strictly</a:t>
            </a:r>
            <a:r>
              <a:rPr lang="en-GB" sz="1000" spc="-5" dirty="0">
                <a:solidFill>
                  <a:schemeClr val="tx1"/>
                </a:solidFill>
                <a:latin typeface="Calibri" panose="020F0502020204030204" pitchFamily="34" charset="0"/>
                <a:cs typeface="Calibri" panose="020F0502020204030204" pitchFamily="34" charset="0"/>
              </a:rPr>
              <a:t> private and</a:t>
            </a:r>
            <a:r>
              <a:rPr lang="en-GB" sz="1000" spc="30" dirty="0">
                <a:solidFill>
                  <a:schemeClr val="tx1"/>
                </a:solidFill>
                <a:latin typeface="Calibri" panose="020F0502020204030204" pitchFamily="34" charset="0"/>
                <a:cs typeface="Calibri" panose="020F0502020204030204" pitchFamily="34" charset="0"/>
              </a:rPr>
              <a:t> </a:t>
            </a:r>
            <a:r>
              <a:rPr lang="en-GB" sz="1000" spc="-5" dirty="0">
                <a:solidFill>
                  <a:schemeClr val="tx1"/>
                </a:solidFill>
                <a:latin typeface="Calibri" panose="020F0502020204030204" pitchFamily="34" charset="0"/>
                <a:cs typeface="Calibri" panose="020F0502020204030204" pitchFamily="34" charset="0"/>
              </a:rPr>
              <a:t>confidential.</a:t>
            </a:r>
            <a:endParaRPr lang="sv-SE" sz="1000" dirty="0">
              <a:solidFill>
                <a:schemeClr val="tx1"/>
              </a:solidFill>
            </a:endParaRPr>
          </a:p>
        </p:txBody>
      </p:sp>
      <p:sp>
        <p:nvSpPr>
          <p:cNvPr id="5" name="Platshållare för innehåll 4">
            <a:extLst>
              <a:ext uri="{FF2B5EF4-FFF2-40B4-BE49-F238E27FC236}">
                <a16:creationId xmlns:a16="http://schemas.microsoft.com/office/drawing/2014/main" id="{68481D15-114F-E641-B2E1-148B55B2F372}"/>
              </a:ext>
            </a:extLst>
          </p:cNvPr>
          <p:cNvSpPr>
            <a:spLocks noGrp="1"/>
          </p:cNvSpPr>
          <p:nvPr>
            <p:ph sz="quarter" idx="13"/>
          </p:nvPr>
        </p:nvSpPr>
        <p:spPr>
          <a:xfrm>
            <a:off x="838200" y="1523224"/>
            <a:ext cx="6934200" cy="374251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8F34385C-6B82-9CF4-B036-A7F80CAE8289}"/>
              </a:ext>
            </a:extLst>
          </p:cNvPr>
          <p:cNvSpPr>
            <a:spLocks noGrp="1"/>
          </p:cNvSpPr>
          <p:nvPr>
            <p:ph type="title" hasCustomPrompt="1"/>
          </p:nvPr>
        </p:nvSpPr>
        <p:spPr>
          <a:xfrm>
            <a:off x="838200" y="380824"/>
            <a:ext cx="6934200" cy="1142400"/>
          </a:xfrm>
        </p:spPr>
        <p:txBody>
          <a:bodyPr/>
          <a:lstStyle>
            <a:lvl1pPr algn="l">
              <a:defRPr/>
            </a:lvl1pPr>
          </a:lstStyle>
          <a:p>
            <a:r>
              <a:rPr lang="sv-SE" dirty="0"/>
              <a:t>Ange rubrik</a:t>
            </a:r>
          </a:p>
        </p:txBody>
      </p:sp>
      <p:sp>
        <p:nvSpPr>
          <p:cNvPr id="18" name="Platshållare för bildnummer 17">
            <a:extLst>
              <a:ext uri="{FF2B5EF4-FFF2-40B4-BE49-F238E27FC236}">
                <a16:creationId xmlns:a16="http://schemas.microsoft.com/office/drawing/2014/main" id="{C66D2579-7A78-1A44-9615-6FED836E6260}"/>
              </a:ext>
            </a:extLst>
          </p:cNvPr>
          <p:cNvSpPr>
            <a:spLocks noGrp="1"/>
          </p:cNvSpPr>
          <p:nvPr>
            <p:ph type="sldNum" sz="quarter" idx="16"/>
          </p:nvPr>
        </p:nvSpPr>
        <p:spPr/>
        <p:txBody>
          <a:bodyPr/>
          <a:lstStyle>
            <a:lvl1pPr>
              <a:defRPr>
                <a:solidFill>
                  <a:schemeClr val="tx1"/>
                </a:solidFill>
              </a:defRPr>
            </a:lvl1pPr>
          </a:lstStyle>
          <a:p>
            <a:fld id="{3E07252E-534E-2846-9A3F-2B17A781E03F}" type="slidenum">
              <a:rPr lang="sv-SE" smtClean="0"/>
              <a:pPr/>
              <a:t>‹#›</a:t>
            </a:fld>
            <a:endParaRPr lang="sv-SE" dirty="0"/>
          </a:p>
        </p:txBody>
      </p:sp>
      <p:sp>
        <p:nvSpPr>
          <p:cNvPr id="16" name="Platshållare för bild 15">
            <a:extLst>
              <a:ext uri="{FF2B5EF4-FFF2-40B4-BE49-F238E27FC236}">
                <a16:creationId xmlns:a16="http://schemas.microsoft.com/office/drawing/2014/main" id="{0B213598-6F6E-AD42-CBA5-D441238F2D7D}"/>
              </a:ext>
            </a:extLst>
          </p:cNvPr>
          <p:cNvSpPr>
            <a:spLocks noGrp="1"/>
          </p:cNvSpPr>
          <p:nvPr>
            <p:ph type="pic" sz="quarter" idx="17"/>
          </p:nvPr>
        </p:nvSpPr>
        <p:spPr>
          <a:xfrm>
            <a:off x="8610598" y="0"/>
            <a:ext cx="3581020" cy="6857302"/>
          </a:xfrm>
          <a:custGeom>
            <a:avLst/>
            <a:gdLst>
              <a:gd name="connsiteX0" fmla="*/ 2953101 w 3581020"/>
              <a:gd name="connsiteY0" fmla="*/ 6282912 h 6857302"/>
              <a:gd name="connsiteX1" fmla="*/ 2989422 w 3581020"/>
              <a:gd name="connsiteY1" fmla="*/ 6299199 h 6857302"/>
              <a:gd name="connsiteX2" fmla="*/ 2989486 w 3581020"/>
              <a:gd name="connsiteY2" fmla="*/ 6299199 h 6857302"/>
              <a:gd name="connsiteX3" fmla="*/ 3016489 w 3581020"/>
              <a:gd name="connsiteY3" fmla="*/ 6420167 h 6857302"/>
              <a:gd name="connsiteX4" fmla="*/ 3008502 w 3581020"/>
              <a:gd name="connsiteY4" fmla="*/ 6492557 h 6857302"/>
              <a:gd name="connsiteX5" fmla="*/ 2935099 w 3581020"/>
              <a:gd name="connsiteY5" fmla="*/ 6500495 h 6857302"/>
              <a:gd name="connsiteX6" fmla="*/ 2814472 w 3581020"/>
              <a:gd name="connsiteY6" fmla="*/ 6473571 h 6857302"/>
              <a:gd name="connsiteX7" fmla="*/ 2811430 w 3581020"/>
              <a:gd name="connsiteY7" fmla="*/ 6402323 h 6857302"/>
              <a:gd name="connsiteX8" fmla="*/ 2881410 w 3581020"/>
              <a:gd name="connsiteY8" fmla="*/ 6403847 h 6857302"/>
              <a:gd name="connsiteX9" fmla="*/ 2919442 w 3581020"/>
              <a:gd name="connsiteY9" fmla="*/ 6403847 h 6857302"/>
              <a:gd name="connsiteX10" fmla="*/ 2919442 w 3581020"/>
              <a:gd name="connsiteY10" fmla="*/ 6365938 h 6857302"/>
              <a:gd name="connsiteX11" fmla="*/ 2917921 w 3581020"/>
              <a:gd name="connsiteY11" fmla="*/ 6296152 h 6857302"/>
              <a:gd name="connsiteX12" fmla="*/ 2953101 w 3581020"/>
              <a:gd name="connsiteY12" fmla="*/ 6282912 h 6857302"/>
              <a:gd name="connsiteX13" fmla="*/ 2953110 w 3581020"/>
              <a:gd name="connsiteY13" fmla="*/ 6229271 h 6857302"/>
              <a:gd name="connsiteX14" fmla="*/ 2879889 w 3581020"/>
              <a:gd name="connsiteY14" fmla="*/ 6258179 h 6857302"/>
              <a:gd name="connsiteX15" fmla="*/ 2850604 w 3581020"/>
              <a:gd name="connsiteY15" fmla="*/ 6335141 h 6857302"/>
              <a:gd name="connsiteX16" fmla="*/ 2773398 w 3581020"/>
              <a:gd name="connsiteY16" fmla="*/ 6364351 h 6857302"/>
              <a:gd name="connsiteX17" fmla="*/ 2776441 w 3581020"/>
              <a:gd name="connsiteY17" fmla="*/ 6511481 h 6857302"/>
              <a:gd name="connsiteX18" fmla="*/ 2897955 w 3581020"/>
              <a:gd name="connsiteY18" fmla="*/ 6553962 h 6857302"/>
              <a:gd name="connsiteX19" fmla="*/ 2901822 w 3581020"/>
              <a:gd name="connsiteY19" fmla="*/ 6554153 h 6857302"/>
              <a:gd name="connsiteX20" fmla="*/ 2912471 w 3581020"/>
              <a:gd name="connsiteY20" fmla="*/ 6554597 h 6857302"/>
              <a:gd name="connsiteX21" fmla="*/ 3045458 w 3581020"/>
              <a:gd name="connsiteY21" fmla="*/ 6648387 h 6857302"/>
              <a:gd name="connsiteX22" fmla="*/ 3135328 w 3581020"/>
              <a:gd name="connsiteY22" fmla="*/ 6560921 h 6857302"/>
              <a:gd name="connsiteX23" fmla="*/ 3183728 w 3581020"/>
              <a:gd name="connsiteY23" fmla="*/ 6554534 h 6857302"/>
              <a:gd name="connsiteX24" fmla="*/ 3184213 w 3581020"/>
              <a:gd name="connsiteY24" fmla="*/ 6554534 h 6857302"/>
              <a:gd name="connsiteX25" fmla="*/ 3190489 w 3581020"/>
              <a:gd name="connsiteY25" fmla="*/ 6554406 h 6857302"/>
              <a:gd name="connsiteX26" fmla="*/ 3184213 w 3581020"/>
              <a:gd name="connsiteY26" fmla="*/ 6554470 h 6857302"/>
              <a:gd name="connsiteX27" fmla="*/ 3183728 w 3581020"/>
              <a:gd name="connsiteY27" fmla="*/ 6554534 h 6857302"/>
              <a:gd name="connsiteX28" fmla="*/ 3182946 w 3581020"/>
              <a:gd name="connsiteY28" fmla="*/ 6554534 h 6857302"/>
              <a:gd name="connsiteX29" fmla="*/ 3314412 w 3581020"/>
              <a:gd name="connsiteY29" fmla="*/ 6511544 h 6857302"/>
              <a:gd name="connsiteX30" fmla="*/ 3314475 w 3581020"/>
              <a:gd name="connsiteY30" fmla="*/ 6511481 h 6857302"/>
              <a:gd name="connsiteX31" fmla="*/ 3317517 w 3581020"/>
              <a:gd name="connsiteY31" fmla="*/ 6364351 h 6857302"/>
              <a:gd name="connsiteX32" fmla="*/ 3240311 w 3581020"/>
              <a:gd name="connsiteY32" fmla="*/ 6335141 h 6857302"/>
              <a:gd name="connsiteX33" fmla="*/ 3211026 w 3581020"/>
              <a:gd name="connsiteY33" fmla="*/ 6258179 h 6857302"/>
              <a:gd name="connsiteX34" fmla="*/ 3063397 w 3581020"/>
              <a:gd name="connsiteY34" fmla="*/ 6261227 h 6857302"/>
              <a:gd name="connsiteX35" fmla="*/ 3045458 w 3581020"/>
              <a:gd name="connsiteY35" fmla="*/ 6285103 h 6857302"/>
              <a:gd name="connsiteX36" fmla="*/ 3027519 w 3581020"/>
              <a:gd name="connsiteY36" fmla="*/ 6261227 h 6857302"/>
              <a:gd name="connsiteX37" fmla="*/ 2953110 w 3581020"/>
              <a:gd name="connsiteY37" fmla="*/ 6229271 h 6857302"/>
              <a:gd name="connsiteX38" fmla="*/ 327397 w 3581020"/>
              <a:gd name="connsiteY38" fmla="*/ 0 h 6857302"/>
              <a:gd name="connsiteX39" fmla="*/ 3581020 w 3581020"/>
              <a:gd name="connsiteY39" fmla="*/ 0 h 6857302"/>
              <a:gd name="connsiteX40" fmla="*/ 3581020 w 3581020"/>
              <a:gd name="connsiteY40" fmla="*/ 6857302 h 6857302"/>
              <a:gd name="connsiteX41" fmla="*/ 327207 w 3581020"/>
              <a:gd name="connsiteY41" fmla="*/ 6857302 h 6857302"/>
              <a:gd name="connsiteX42" fmla="*/ 0 w 3581020"/>
              <a:gd name="connsiteY42" fmla="*/ 3429000 h 6857302"/>
              <a:gd name="connsiteX43" fmla="*/ 327397 w 3581020"/>
              <a:gd name="connsiteY43" fmla="*/ 0 h 685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81020" h="6857302">
                <a:moveTo>
                  <a:pt x="2953101" y="6282912"/>
                </a:moveTo>
                <a:cubicBezTo>
                  <a:pt x="2966032" y="6283484"/>
                  <a:pt x="2979153" y="6288976"/>
                  <a:pt x="2989422" y="6299199"/>
                </a:cubicBezTo>
                <a:lnTo>
                  <a:pt x="2989486" y="6299199"/>
                </a:lnTo>
                <a:cubicBezTo>
                  <a:pt x="3008882" y="6318567"/>
                  <a:pt x="3019151" y="6361429"/>
                  <a:pt x="3016489" y="6420167"/>
                </a:cubicBezTo>
                <a:cubicBezTo>
                  <a:pt x="3015348" y="6449314"/>
                  <a:pt x="3011544" y="6475857"/>
                  <a:pt x="3008502" y="6492557"/>
                </a:cubicBezTo>
                <a:cubicBezTo>
                  <a:pt x="2991768" y="6495541"/>
                  <a:pt x="2964384" y="6499352"/>
                  <a:pt x="2935099" y="6500495"/>
                </a:cubicBezTo>
                <a:cubicBezTo>
                  <a:pt x="2876465" y="6502781"/>
                  <a:pt x="2833869" y="6492874"/>
                  <a:pt x="2814472" y="6473571"/>
                </a:cubicBezTo>
                <a:cubicBezTo>
                  <a:pt x="2793935" y="6453123"/>
                  <a:pt x="2792413" y="6421246"/>
                  <a:pt x="2811430" y="6402323"/>
                </a:cubicBezTo>
                <a:cubicBezTo>
                  <a:pt x="2830446" y="6383337"/>
                  <a:pt x="2861633" y="6384162"/>
                  <a:pt x="2881410" y="6403847"/>
                </a:cubicBezTo>
                <a:cubicBezTo>
                  <a:pt x="2892059" y="6414452"/>
                  <a:pt x="2908793" y="6414452"/>
                  <a:pt x="2919442" y="6403847"/>
                </a:cubicBezTo>
                <a:cubicBezTo>
                  <a:pt x="2930091" y="6393243"/>
                  <a:pt x="2930091" y="6376542"/>
                  <a:pt x="2919442" y="6365938"/>
                </a:cubicBezTo>
                <a:cubicBezTo>
                  <a:pt x="2899665" y="6346190"/>
                  <a:pt x="2898905" y="6315074"/>
                  <a:pt x="2917921" y="6296152"/>
                </a:cubicBezTo>
                <a:cubicBezTo>
                  <a:pt x="2927429" y="6286690"/>
                  <a:pt x="2940170" y="6282340"/>
                  <a:pt x="2953101" y="6282912"/>
                </a:cubicBezTo>
                <a:close/>
                <a:moveTo>
                  <a:pt x="2953110" y="6229271"/>
                </a:moveTo>
                <a:cubicBezTo>
                  <a:pt x="2926384" y="6228699"/>
                  <a:pt x="2899856" y="6238272"/>
                  <a:pt x="2879889" y="6258179"/>
                </a:cubicBezTo>
                <a:cubicBezTo>
                  <a:pt x="2858972" y="6279007"/>
                  <a:pt x="2849083" y="6307074"/>
                  <a:pt x="2850604" y="6335141"/>
                </a:cubicBezTo>
                <a:cubicBezTo>
                  <a:pt x="2822460" y="6333617"/>
                  <a:pt x="2794316" y="6343523"/>
                  <a:pt x="2773398" y="6364351"/>
                </a:cubicBezTo>
                <a:cubicBezTo>
                  <a:pt x="2733464" y="6404166"/>
                  <a:pt x="2734985" y="6470142"/>
                  <a:pt x="2776441" y="6511481"/>
                </a:cubicBezTo>
                <a:cubicBezTo>
                  <a:pt x="2801796" y="6536754"/>
                  <a:pt x="2842744" y="6551041"/>
                  <a:pt x="2897955" y="6553962"/>
                </a:cubicBezTo>
                <a:cubicBezTo>
                  <a:pt x="2897955" y="6553962"/>
                  <a:pt x="2897955" y="6553962"/>
                  <a:pt x="2901822" y="6554153"/>
                </a:cubicBezTo>
                <a:cubicBezTo>
                  <a:pt x="2907970" y="6554406"/>
                  <a:pt x="2910189" y="6554597"/>
                  <a:pt x="2912471" y="6554597"/>
                </a:cubicBezTo>
                <a:cubicBezTo>
                  <a:pt x="2975478" y="6558217"/>
                  <a:pt x="3044887" y="6587109"/>
                  <a:pt x="3045458" y="6648387"/>
                </a:cubicBezTo>
                <a:cubicBezTo>
                  <a:pt x="3045838" y="6600667"/>
                  <a:pt x="3087329" y="6572664"/>
                  <a:pt x="3135328" y="6560921"/>
                </a:cubicBezTo>
                <a:lnTo>
                  <a:pt x="3183728" y="6554534"/>
                </a:lnTo>
                <a:lnTo>
                  <a:pt x="3184213" y="6554534"/>
                </a:lnTo>
                <a:cubicBezTo>
                  <a:pt x="3186305" y="6554470"/>
                  <a:pt x="3188397" y="6554406"/>
                  <a:pt x="3190489" y="6554406"/>
                </a:cubicBezTo>
                <a:cubicBezTo>
                  <a:pt x="3190489" y="6554406"/>
                  <a:pt x="3187763" y="6554406"/>
                  <a:pt x="3184213" y="6554470"/>
                </a:cubicBezTo>
                <a:lnTo>
                  <a:pt x="3183728" y="6554534"/>
                </a:lnTo>
                <a:lnTo>
                  <a:pt x="3182946" y="6554534"/>
                </a:lnTo>
                <a:cubicBezTo>
                  <a:pt x="3243291" y="6552946"/>
                  <a:pt x="3287535" y="6538341"/>
                  <a:pt x="3314412" y="6511544"/>
                </a:cubicBezTo>
                <a:lnTo>
                  <a:pt x="3314475" y="6511481"/>
                </a:lnTo>
                <a:cubicBezTo>
                  <a:pt x="3355930" y="6470142"/>
                  <a:pt x="3357452" y="6404166"/>
                  <a:pt x="3317517" y="6364351"/>
                </a:cubicBezTo>
                <a:cubicBezTo>
                  <a:pt x="3296600" y="6343460"/>
                  <a:pt x="3268456" y="6333617"/>
                  <a:pt x="3240311" y="6335141"/>
                </a:cubicBezTo>
                <a:cubicBezTo>
                  <a:pt x="3241833" y="6307074"/>
                  <a:pt x="3231944" y="6279007"/>
                  <a:pt x="3211026" y="6258179"/>
                </a:cubicBezTo>
                <a:cubicBezTo>
                  <a:pt x="3171092" y="6218365"/>
                  <a:pt x="3104852" y="6219889"/>
                  <a:pt x="3063397" y="6261227"/>
                </a:cubicBezTo>
                <a:cubicBezTo>
                  <a:pt x="3056551" y="6268022"/>
                  <a:pt x="3050719" y="6276150"/>
                  <a:pt x="3045458" y="6285103"/>
                </a:cubicBezTo>
                <a:cubicBezTo>
                  <a:pt x="3040197" y="6276086"/>
                  <a:pt x="3034302" y="6268022"/>
                  <a:pt x="3027519" y="6261227"/>
                </a:cubicBezTo>
                <a:cubicBezTo>
                  <a:pt x="3006760" y="6240558"/>
                  <a:pt x="2979836" y="6229842"/>
                  <a:pt x="2953110" y="6229271"/>
                </a:cubicBezTo>
                <a:close/>
                <a:moveTo>
                  <a:pt x="327397" y="0"/>
                </a:moveTo>
                <a:lnTo>
                  <a:pt x="3581020" y="0"/>
                </a:lnTo>
                <a:lnTo>
                  <a:pt x="3581020" y="6857302"/>
                </a:lnTo>
                <a:lnTo>
                  <a:pt x="327207" y="6857302"/>
                </a:lnTo>
                <a:cubicBezTo>
                  <a:pt x="120183" y="5869813"/>
                  <a:pt x="0" y="4693031"/>
                  <a:pt x="0" y="3429000"/>
                </a:cubicBezTo>
                <a:cubicBezTo>
                  <a:pt x="0" y="2164969"/>
                  <a:pt x="120246" y="987616"/>
                  <a:pt x="327397" y="0"/>
                </a:cubicBezTo>
                <a:close/>
              </a:path>
            </a:pathLst>
          </a:custGeom>
        </p:spPr>
        <p:txBody>
          <a:bodyPr wrap="square">
            <a:noAutofit/>
          </a:bodyPr>
          <a:lstStyle/>
          <a:p>
            <a:endParaRPr lang="en-GB"/>
          </a:p>
        </p:txBody>
      </p:sp>
    </p:spTree>
    <p:extLst>
      <p:ext uri="{BB962C8B-B14F-4D97-AF65-F5344CB8AC3E}">
        <p14:creationId xmlns:p14="http://schemas.microsoft.com/office/powerpoint/2010/main" val="2232949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ing, 1/2 text and 1/2 image">
    <p:bg>
      <p:bgPr>
        <a:solidFill>
          <a:schemeClr val="bg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46C1F0F-5F1B-7813-35C7-13BA5748757B}"/>
              </a:ext>
            </a:extLst>
          </p:cNvPr>
          <p:cNvSpPr/>
          <p:nvPr userDrawn="1"/>
        </p:nvSpPr>
        <p:spPr>
          <a:xfrm>
            <a:off x="0" y="-704"/>
            <a:ext cx="12192000" cy="68580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tshållare för bildnummer 2">
            <a:extLst>
              <a:ext uri="{FF2B5EF4-FFF2-40B4-BE49-F238E27FC236}">
                <a16:creationId xmlns:a16="http://schemas.microsoft.com/office/drawing/2014/main" id="{E8A22C48-AC3E-1D43-AF8A-46FE7AE497FE}"/>
              </a:ext>
            </a:extLst>
          </p:cNvPr>
          <p:cNvSpPr>
            <a:spLocks noGrp="1"/>
          </p:cNvSpPr>
          <p:nvPr>
            <p:ph type="sldNum" sz="quarter" idx="17"/>
          </p:nvPr>
        </p:nvSpPr>
        <p:spPr/>
        <p:txBody>
          <a:bodyPr/>
          <a:lstStyle>
            <a:lvl1pPr>
              <a:defRPr>
                <a:solidFill>
                  <a:schemeClr val="tx1"/>
                </a:solidFill>
              </a:defRPr>
            </a:lvl1pPr>
          </a:lstStyle>
          <a:p>
            <a:fld id="{3E07252E-534E-2846-9A3F-2B17A781E03F}" type="slidenum">
              <a:rPr lang="sv-SE" smtClean="0"/>
              <a:pPr/>
              <a:t>‹#›</a:t>
            </a:fld>
            <a:endParaRPr lang="sv-SE" dirty="0"/>
          </a:p>
        </p:txBody>
      </p:sp>
      <p:sp>
        <p:nvSpPr>
          <p:cNvPr id="8" name="Slide Number Placeholder 5">
            <a:extLst>
              <a:ext uri="{FF2B5EF4-FFF2-40B4-BE49-F238E27FC236}">
                <a16:creationId xmlns:a16="http://schemas.microsoft.com/office/drawing/2014/main" id="{45B9A52B-A7CE-7CC0-DD57-C7F6F748539B}"/>
              </a:ext>
            </a:extLst>
          </p:cNvPr>
          <p:cNvSpPr txBox="1">
            <a:spLocks/>
          </p:cNvSpPr>
          <p:nvPr userDrawn="1"/>
        </p:nvSpPr>
        <p:spPr>
          <a:xfrm>
            <a:off x="599677" y="6376598"/>
            <a:ext cx="2444373" cy="299338"/>
          </a:xfrm>
          <a:prstGeom prst="rect">
            <a:avLst/>
          </a:prstGeom>
        </p:spPr>
        <p:txBody>
          <a:bodyPr vert="horz" lIns="0" tIns="72000" rIns="0" bIns="0" rtlCol="0" anchor="ctr" anchorCtr="0"/>
          <a:lstStyle>
            <a:defPPr>
              <a:defRPr lang="en-SE"/>
            </a:defPPr>
            <a:lvl1pPr marL="0" algn="l" defTabSz="914400" rtl="0" eaLnBrk="1" latinLnBrk="0" hangingPunct="1">
              <a:defRPr sz="1000" kern="1200">
                <a:solidFill>
                  <a:schemeClr val="bg2"/>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kern="1200" dirty="0">
                <a:solidFill>
                  <a:schemeClr val="tx1"/>
                </a:solidFill>
                <a:latin typeface="Calibri" panose="020F0502020204030204" pitchFamily="34" charset="0"/>
                <a:ea typeface="+mn-ea"/>
                <a:cs typeface="Calibri" panose="020F0502020204030204" pitchFamily="34" charset="0"/>
              </a:rPr>
              <a:t>Strictly</a:t>
            </a:r>
            <a:r>
              <a:rPr lang="en-GB" sz="1000" spc="-5" dirty="0">
                <a:solidFill>
                  <a:schemeClr val="tx1"/>
                </a:solidFill>
                <a:latin typeface="Calibri" panose="020F0502020204030204" pitchFamily="34" charset="0"/>
                <a:cs typeface="Calibri" panose="020F0502020204030204" pitchFamily="34" charset="0"/>
              </a:rPr>
              <a:t> private and</a:t>
            </a:r>
            <a:r>
              <a:rPr lang="en-GB" sz="1000" spc="30" dirty="0">
                <a:solidFill>
                  <a:schemeClr val="tx1"/>
                </a:solidFill>
                <a:latin typeface="Calibri" panose="020F0502020204030204" pitchFamily="34" charset="0"/>
                <a:cs typeface="Calibri" panose="020F0502020204030204" pitchFamily="34" charset="0"/>
              </a:rPr>
              <a:t> </a:t>
            </a:r>
            <a:r>
              <a:rPr lang="en-GB" sz="1000" spc="-5" dirty="0">
                <a:solidFill>
                  <a:schemeClr val="tx1"/>
                </a:solidFill>
                <a:latin typeface="Calibri" panose="020F0502020204030204" pitchFamily="34" charset="0"/>
                <a:cs typeface="Calibri" panose="020F0502020204030204" pitchFamily="34" charset="0"/>
              </a:rPr>
              <a:t>confidential.</a:t>
            </a:r>
            <a:endParaRPr lang="sv-SE" sz="1000" dirty="0">
              <a:solidFill>
                <a:schemeClr val="tx1"/>
              </a:solidFill>
            </a:endParaRPr>
          </a:p>
        </p:txBody>
      </p:sp>
      <p:sp>
        <p:nvSpPr>
          <p:cNvPr id="7" name="Title 6">
            <a:extLst>
              <a:ext uri="{FF2B5EF4-FFF2-40B4-BE49-F238E27FC236}">
                <a16:creationId xmlns:a16="http://schemas.microsoft.com/office/drawing/2014/main" id="{3A9E2897-25F7-7DAF-88CF-941D95A5E93E}"/>
              </a:ext>
            </a:extLst>
          </p:cNvPr>
          <p:cNvSpPr>
            <a:spLocks noGrp="1"/>
          </p:cNvSpPr>
          <p:nvPr>
            <p:ph type="title"/>
          </p:nvPr>
        </p:nvSpPr>
        <p:spPr>
          <a:xfrm>
            <a:off x="838199" y="890916"/>
            <a:ext cx="4419600" cy="1142400"/>
          </a:xfrm>
        </p:spPr>
        <p:txBody>
          <a:bodyPr/>
          <a:lstStyle>
            <a:lvl1pPr algn="l">
              <a:defRPr/>
            </a:lvl1pPr>
          </a:lstStyle>
          <a:p>
            <a:r>
              <a:rPr lang="en-GB" dirty="0"/>
              <a:t>Click to edit Master title style</a:t>
            </a:r>
          </a:p>
        </p:txBody>
      </p:sp>
      <p:sp>
        <p:nvSpPr>
          <p:cNvPr id="18" name="Platshållare för text 17">
            <a:extLst>
              <a:ext uri="{FF2B5EF4-FFF2-40B4-BE49-F238E27FC236}">
                <a16:creationId xmlns:a16="http://schemas.microsoft.com/office/drawing/2014/main" id="{8AA056FA-24C7-D546-A7AB-05A2C76FDB11}"/>
              </a:ext>
            </a:extLst>
          </p:cNvPr>
          <p:cNvSpPr>
            <a:spLocks noGrp="1"/>
          </p:cNvSpPr>
          <p:nvPr>
            <p:ph type="body" sz="quarter" idx="16"/>
          </p:nvPr>
        </p:nvSpPr>
        <p:spPr>
          <a:xfrm>
            <a:off x="838199" y="2084116"/>
            <a:ext cx="4419599" cy="318162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0" name="Platshållare för bild 19">
            <a:extLst>
              <a:ext uri="{FF2B5EF4-FFF2-40B4-BE49-F238E27FC236}">
                <a16:creationId xmlns:a16="http://schemas.microsoft.com/office/drawing/2014/main" id="{7FFF950F-A05E-0AB6-563E-460C6E01701D}"/>
              </a:ext>
            </a:extLst>
          </p:cNvPr>
          <p:cNvSpPr>
            <a:spLocks noGrp="1"/>
          </p:cNvSpPr>
          <p:nvPr>
            <p:ph type="pic" sz="quarter" idx="18"/>
          </p:nvPr>
        </p:nvSpPr>
        <p:spPr>
          <a:xfrm>
            <a:off x="6095997" y="-4"/>
            <a:ext cx="6096000" cy="6857302"/>
          </a:xfrm>
          <a:custGeom>
            <a:avLst/>
            <a:gdLst>
              <a:gd name="connsiteX0" fmla="*/ 5466969 w 6096000"/>
              <a:gd name="connsiteY0" fmla="*/ 6282594 h 6857302"/>
              <a:gd name="connsiteX1" fmla="*/ 5503354 w 6096000"/>
              <a:gd name="connsiteY1" fmla="*/ 6298882 h 6857302"/>
              <a:gd name="connsiteX2" fmla="*/ 5503418 w 6096000"/>
              <a:gd name="connsiteY2" fmla="*/ 6298882 h 6857302"/>
              <a:gd name="connsiteX3" fmla="*/ 5530469 w 6096000"/>
              <a:gd name="connsiteY3" fmla="*/ 6419849 h 6857302"/>
              <a:gd name="connsiteX4" fmla="*/ 5522468 w 6096000"/>
              <a:gd name="connsiteY4" fmla="*/ 6492239 h 6857302"/>
              <a:gd name="connsiteX5" fmla="*/ 5448935 w 6096000"/>
              <a:gd name="connsiteY5" fmla="*/ 6500177 h 6857302"/>
              <a:gd name="connsiteX6" fmla="*/ 5328094 w 6096000"/>
              <a:gd name="connsiteY6" fmla="*/ 6473252 h 6857302"/>
              <a:gd name="connsiteX7" fmla="*/ 5325046 w 6096000"/>
              <a:gd name="connsiteY7" fmla="*/ 6402006 h 6857302"/>
              <a:gd name="connsiteX8" fmla="*/ 5395150 w 6096000"/>
              <a:gd name="connsiteY8" fmla="*/ 6403530 h 6857302"/>
              <a:gd name="connsiteX9" fmla="*/ 5433250 w 6096000"/>
              <a:gd name="connsiteY9" fmla="*/ 6403530 h 6857302"/>
              <a:gd name="connsiteX10" fmla="*/ 5433250 w 6096000"/>
              <a:gd name="connsiteY10" fmla="*/ 6365620 h 6857302"/>
              <a:gd name="connsiteX11" fmla="*/ 5431726 w 6096000"/>
              <a:gd name="connsiteY11" fmla="*/ 6295833 h 6857302"/>
              <a:gd name="connsiteX12" fmla="*/ 5466969 w 6096000"/>
              <a:gd name="connsiteY12" fmla="*/ 6282594 h 6857302"/>
              <a:gd name="connsiteX13" fmla="*/ 5467001 w 6096000"/>
              <a:gd name="connsiteY13" fmla="*/ 6228890 h 6857302"/>
              <a:gd name="connsiteX14" fmla="*/ 5393627 w 6096000"/>
              <a:gd name="connsiteY14" fmla="*/ 6257798 h 6857302"/>
              <a:gd name="connsiteX15" fmla="*/ 5364290 w 6096000"/>
              <a:gd name="connsiteY15" fmla="*/ 6334760 h 6857302"/>
              <a:gd name="connsiteX16" fmla="*/ 5286947 w 6096000"/>
              <a:gd name="connsiteY16" fmla="*/ 6363970 h 6857302"/>
              <a:gd name="connsiteX17" fmla="*/ 5289995 w 6096000"/>
              <a:gd name="connsiteY17" fmla="*/ 6511100 h 6857302"/>
              <a:gd name="connsiteX18" fmla="*/ 5411724 w 6096000"/>
              <a:gd name="connsiteY18" fmla="*/ 6553582 h 6857302"/>
              <a:gd name="connsiteX19" fmla="*/ 5415598 w 6096000"/>
              <a:gd name="connsiteY19" fmla="*/ 6553772 h 6857302"/>
              <a:gd name="connsiteX20" fmla="*/ 5426266 w 6096000"/>
              <a:gd name="connsiteY20" fmla="*/ 6554216 h 6857302"/>
              <a:gd name="connsiteX21" fmla="*/ 5559489 w 6096000"/>
              <a:gd name="connsiteY21" fmla="*/ 6648006 h 6857302"/>
              <a:gd name="connsiteX22" fmla="*/ 5649518 w 6096000"/>
              <a:gd name="connsiteY22" fmla="*/ 6560540 h 6857302"/>
              <a:gd name="connsiteX23" fmla="*/ 5698004 w 6096000"/>
              <a:gd name="connsiteY23" fmla="*/ 6554153 h 6857302"/>
              <a:gd name="connsiteX24" fmla="*/ 5698490 w 6096000"/>
              <a:gd name="connsiteY24" fmla="*/ 6554153 h 6857302"/>
              <a:gd name="connsiteX25" fmla="*/ 5704777 w 6096000"/>
              <a:gd name="connsiteY25" fmla="*/ 6554026 h 6857302"/>
              <a:gd name="connsiteX26" fmla="*/ 5698490 w 6096000"/>
              <a:gd name="connsiteY26" fmla="*/ 6554089 h 6857302"/>
              <a:gd name="connsiteX27" fmla="*/ 5698004 w 6096000"/>
              <a:gd name="connsiteY27" fmla="*/ 6554153 h 6857302"/>
              <a:gd name="connsiteX28" fmla="*/ 5697220 w 6096000"/>
              <a:gd name="connsiteY28" fmla="*/ 6554153 h 6857302"/>
              <a:gd name="connsiteX29" fmla="*/ 5828919 w 6096000"/>
              <a:gd name="connsiteY29" fmla="*/ 6511163 h 6857302"/>
              <a:gd name="connsiteX30" fmla="*/ 5828983 w 6096000"/>
              <a:gd name="connsiteY30" fmla="*/ 6511100 h 6857302"/>
              <a:gd name="connsiteX31" fmla="*/ 5832031 w 6096000"/>
              <a:gd name="connsiteY31" fmla="*/ 6363970 h 6857302"/>
              <a:gd name="connsiteX32" fmla="*/ 5754688 w 6096000"/>
              <a:gd name="connsiteY32" fmla="*/ 6334760 h 6857302"/>
              <a:gd name="connsiteX33" fmla="*/ 5725351 w 6096000"/>
              <a:gd name="connsiteY33" fmla="*/ 6257798 h 6857302"/>
              <a:gd name="connsiteX34" fmla="*/ 5577459 w 6096000"/>
              <a:gd name="connsiteY34" fmla="*/ 6260846 h 6857302"/>
              <a:gd name="connsiteX35" fmla="*/ 5559489 w 6096000"/>
              <a:gd name="connsiteY35" fmla="*/ 6284722 h 6857302"/>
              <a:gd name="connsiteX36" fmla="*/ 5541518 w 6096000"/>
              <a:gd name="connsiteY36" fmla="*/ 6260846 h 6857302"/>
              <a:gd name="connsiteX37" fmla="*/ 5467001 w 6096000"/>
              <a:gd name="connsiteY37" fmla="*/ 6228890 h 6857302"/>
              <a:gd name="connsiteX38" fmla="*/ 327978 w 6096000"/>
              <a:gd name="connsiteY38" fmla="*/ 0 h 6857302"/>
              <a:gd name="connsiteX39" fmla="*/ 6096000 w 6096000"/>
              <a:gd name="connsiteY39" fmla="*/ 0 h 6857302"/>
              <a:gd name="connsiteX40" fmla="*/ 6096000 w 6096000"/>
              <a:gd name="connsiteY40" fmla="*/ 6857302 h 6857302"/>
              <a:gd name="connsiteX41" fmla="*/ 327787 w 6096000"/>
              <a:gd name="connsiteY41" fmla="*/ 6857302 h 6857302"/>
              <a:gd name="connsiteX42" fmla="*/ 0 w 6096000"/>
              <a:gd name="connsiteY42" fmla="*/ 3429000 h 6857302"/>
              <a:gd name="connsiteX43" fmla="*/ 327978 w 6096000"/>
              <a:gd name="connsiteY43" fmla="*/ 0 h 685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6000" h="6857302">
                <a:moveTo>
                  <a:pt x="5466969" y="6282594"/>
                </a:moveTo>
                <a:cubicBezTo>
                  <a:pt x="5479923" y="6283165"/>
                  <a:pt x="5493067" y="6288658"/>
                  <a:pt x="5503354" y="6298882"/>
                </a:cubicBezTo>
                <a:lnTo>
                  <a:pt x="5503418" y="6298882"/>
                </a:lnTo>
                <a:cubicBezTo>
                  <a:pt x="5522849" y="6318249"/>
                  <a:pt x="5533136" y="6361112"/>
                  <a:pt x="5530469" y="6419849"/>
                </a:cubicBezTo>
                <a:cubicBezTo>
                  <a:pt x="5529326" y="6448996"/>
                  <a:pt x="5525516" y="6475539"/>
                  <a:pt x="5522468" y="6492239"/>
                </a:cubicBezTo>
                <a:cubicBezTo>
                  <a:pt x="5505704" y="6495224"/>
                  <a:pt x="5478272" y="6499033"/>
                  <a:pt x="5448935" y="6500177"/>
                </a:cubicBezTo>
                <a:cubicBezTo>
                  <a:pt x="5390197" y="6502463"/>
                  <a:pt x="5347525" y="6492557"/>
                  <a:pt x="5328094" y="6473252"/>
                </a:cubicBezTo>
                <a:cubicBezTo>
                  <a:pt x="5307520" y="6452806"/>
                  <a:pt x="5305996" y="6420928"/>
                  <a:pt x="5325046" y="6402006"/>
                </a:cubicBezTo>
                <a:cubicBezTo>
                  <a:pt x="5344096" y="6383019"/>
                  <a:pt x="5375338" y="6383845"/>
                  <a:pt x="5395150" y="6403530"/>
                </a:cubicBezTo>
                <a:cubicBezTo>
                  <a:pt x="5405818" y="6414134"/>
                  <a:pt x="5422582" y="6414134"/>
                  <a:pt x="5433250" y="6403530"/>
                </a:cubicBezTo>
                <a:cubicBezTo>
                  <a:pt x="5443918" y="6392925"/>
                  <a:pt x="5443918" y="6376225"/>
                  <a:pt x="5433250" y="6365620"/>
                </a:cubicBezTo>
                <a:cubicBezTo>
                  <a:pt x="5413438" y="6345871"/>
                  <a:pt x="5412676" y="6314757"/>
                  <a:pt x="5431726" y="6295833"/>
                </a:cubicBezTo>
                <a:cubicBezTo>
                  <a:pt x="5441251" y="6286372"/>
                  <a:pt x="5454015" y="6282022"/>
                  <a:pt x="5466969" y="6282594"/>
                </a:cubicBezTo>
                <a:close/>
                <a:moveTo>
                  <a:pt x="5467001" y="6228890"/>
                </a:moveTo>
                <a:cubicBezTo>
                  <a:pt x="5440220" y="6228319"/>
                  <a:pt x="5413629" y="6237891"/>
                  <a:pt x="5393627" y="6257798"/>
                </a:cubicBezTo>
                <a:cubicBezTo>
                  <a:pt x="5372672" y="6278626"/>
                  <a:pt x="5362766" y="6306693"/>
                  <a:pt x="5364290" y="6334760"/>
                </a:cubicBezTo>
                <a:cubicBezTo>
                  <a:pt x="5336096" y="6333236"/>
                  <a:pt x="5307902" y="6343142"/>
                  <a:pt x="5286947" y="6363970"/>
                </a:cubicBezTo>
                <a:cubicBezTo>
                  <a:pt x="5246942" y="6403785"/>
                  <a:pt x="5248466" y="6469761"/>
                  <a:pt x="5289995" y="6511100"/>
                </a:cubicBezTo>
                <a:cubicBezTo>
                  <a:pt x="5315395" y="6536373"/>
                  <a:pt x="5356416" y="6550660"/>
                  <a:pt x="5411724" y="6553582"/>
                </a:cubicBezTo>
                <a:cubicBezTo>
                  <a:pt x="5411724" y="6553582"/>
                  <a:pt x="5411724" y="6553582"/>
                  <a:pt x="5415598" y="6553772"/>
                </a:cubicBezTo>
                <a:cubicBezTo>
                  <a:pt x="5421757" y="6554026"/>
                  <a:pt x="5423916" y="6554216"/>
                  <a:pt x="5426266" y="6554216"/>
                </a:cubicBezTo>
                <a:cubicBezTo>
                  <a:pt x="5489385" y="6557836"/>
                  <a:pt x="5558917" y="6586728"/>
                  <a:pt x="5559489" y="6648006"/>
                </a:cubicBezTo>
                <a:cubicBezTo>
                  <a:pt x="5559870" y="6600286"/>
                  <a:pt x="5601434" y="6572283"/>
                  <a:pt x="5649518" y="6560540"/>
                </a:cubicBezTo>
                <a:lnTo>
                  <a:pt x="5698004" y="6554153"/>
                </a:lnTo>
                <a:lnTo>
                  <a:pt x="5698490" y="6554153"/>
                </a:lnTo>
                <a:cubicBezTo>
                  <a:pt x="5700586" y="6554089"/>
                  <a:pt x="5702681" y="6554026"/>
                  <a:pt x="5704777" y="6554026"/>
                </a:cubicBezTo>
                <a:cubicBezTo>
                  <a:pt x="5704777" y="6554026"/>
                  <a:pt x="5702046" y="6554026"/>
                  <a:pt x="5698490" y="6554089"/>
                </a:cubicBezTo>
                <a:lnTo>
                  <a:pt x="5698004" y="6554153"/>
                </a:lnTo>
                <a:lnTo>
                  <a:pt x="5697220" y="6554153"/>
                </a:lnTo>
                <a:cubicBezTo>
                  <a:pt x="5757672" y="6552565"/>
                  <a:pt x="5801995" y="6537960"/>
                  <a:pt x="5828919" y="6511163"/>
                </a:cubicBezTo>
                <a:lnTo>
                  <a:pt x="5828983" y="6511100"/>
                </a:lnTo>
                <a:cubicBezTo>
                  <a:pt x="5870512" y="6469761"/>
                  <a:pt x="5872036" y="6403785"/>
                  <a:pt x="5832031" y="6363970"/>
                </a:cubicBezTo>
                <a:cubicBezTo>
                  <a:pt x="5811076" y="6343079"/>
                  <a:pt x="5782882" y="6333236"/>
                  <a:pt x="5754688" y="6334760"/>
                </a:cubicBezTo>
                <a:cubicBezTo>
                  <a:pt x="5756212" y="6306693"/>
                  <a:pt x="5746306" y="6278626"/>
                  <a:pt x="5725351" y="6257798"/>
                </a:cubicBezTo>
                <a:cubicBezTo>
                  <a:pt x="5685346" y="6217984"/>
                  <a:pt x="5618988" y="6219508"/>
                  <a:pt x="5577459" y="6260846"/>
                </a:cubicBezTo>
                <a:cubicBezTo>
                  <a:pt x="5570601" y="6267641"/>
                  <a:pt x="5564759" y="6275769"/>
                  <a:pt x="5559489" y="6284722"/>
                </a:cubicBezTo>
                <a:cubicBezTo>
                  <a:pt x="5554218" y="6275705"/>
                  <a:pt x="5548313" y="6267641"/>
                  <a:pt x="5541518" y="6260846"/>
                </a:cubicBezTo>
                <a:cubicBezTo>
                  <a:pt x="5520754" y="6240177"/>
                  <a:pt x="5493782" y="6229462"/>
                  <a:pt x="5467001" y="6228890"/>
                </a:cubicBezTo>
                <a:close/>
                <a:moveTo>
                  <a:pt x="327978" y="0"/>
                </a:moveTo>
                <a:lnTo>
                  <a:pt x="6096000" y="0"/>
                </a:lnTo>
                <a:lnTo>
                  <a:pt x="6096000" y="6857302"/>
                </a:lnTo>
                <a:lnTo>
                  <a:pt x="327787" y="6857302"/>
                </a:lnTo>
                <a:cubicBezTo>
                  <a:pt x="120396" y="5869813"/>
                  <a:pt x="0" y="4693031"/>
                  <a:pt x="0" y="3429000"/>
                </a:cubicBezTo>
                <a:cubicBezTo>
                  <a:pt x="0" y="2164969"/>
                  <a:pt x="120459" y="987616"/>
                  <a:pt x="327978" y="0"/>
                </a:cubicBezTo>
                <a:close/>
              </a:path>
            </a:pathLst>
          </a:custGeom>
        </p:spPr>
        <p:txBody>
          <a:bodyPr wrap="square">
            <a:noAutofit/>
          </a:bodyPr>
          <a:lstStyle/>
          <a:p>
            <a:endParaRPr lang="en-GB"/>
          </a:p>
        </p:txBody>
      </p:sp>
    </p:spTree>
    <p:extLst>
      <p:ext uri="{BB962C8B-B14F-4D97-AF65-F5344CB8AC3E}">
        <p14:creationId xmlns:p14="http://schemas.microsoft.com/office/powerpoint/2010/main" val="248424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12F670-AD84-E832-7A0A-AC2AFDC06E9A}"/>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1CEA006-1572-531D-1F6D-D79141766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AB9AB86-AFFB-C981-22CD-93F24A686FF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D41C0C39-A8B1-D825-96DF-CF60359A4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E401B98E-ACBC-F480-C2BC-719E5281F2D7}"/>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10CC521-031D-789B-FB2D-914A1B841D4F}"/>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8" name="Platshållare för sidfot 7">
            <a:extLst>
              <a:ext uri="{FF2B5EF4-FFF2-40B4-BE49-F238E27FC236}">
                <a16:creationId xmlns:a16="http://schemas.microsoft.com/office/drawing/2014/main" id="{C0D74399-853F-BF47-8068-610F28DC520C}"/>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4F316F0-EAE4-6656-BC48-719E4E05871F}"/>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3372354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ing, text and 3 images">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AAA0D0F-1792-5F80-42CF-C347582DEEE1}"/>
              </a:ext>
            </a:extLst>
          </p:cNvPr>
          <p:cNvSpPr>
            <a:spLocks noGrp="1" noChangeAspect="1"/>
          </p:cNvSpPr>
          <p:nvPr>
            <p:ph type="pic" sz="quarter" idx="12"/>
          </p:nvPr>
        </p:nvSpPr>
        <p:spPr>
          <a:xfrm>
            <a:off x="2274691" y="2771633"/>
            <a:ext cx="1944000" cy="1944000"/>
          </a:xfrm>
          <a:custGeom>
            <a:avLst/>
            <a:gdLst>
              <a:gd name="connsiteX0" fmla="*/ 1155357 w 2310714"/>
              <a:gd name="connsiteY0" fmla="*/ 0 h 2310714"/>
              <a:gd name="connsiteX1" fmla="*/ 2310714 w 2310714"/>
              <a:gd name="connsiteY1" fmla="*/ 1155357 h 2310714"/>
              <a:gd name="connsiteX2" fmla="*/ 1155357 w 2310714"/>
              <a:gd name="connsiteY2" fmla="*/ 2310714 h 2310714"/>
              <a:gd name="connsiteX3" fmla="*/ 0 w 2310714"/>
              <a:gd name="connsiteY3" fmla="*/ 1155357 h 2310714"/>
              <a:gd name="connsiteX4" fmla="*/ 1155357 w 2310714"/>
              <a:gd name="connsiteY4" fmla="*/ 0 h 231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4" h="2310714">
                <a:moveTo>
                  <a:pt x="1155357" y="0"/>
                </a:moveTo>
                <a:cubicBezTo>
                  <a:pt x="1793443" y="0"/>
                  <a:pt x="2310714" y="517271"/>
                  <a:pt x="2310714" y="1155357"/>
                </a:cubicBezTo>
                <a:cubicBezTo>
                  <a:pt x="2310714" y="1793443"/>
                  <a:pt x="1793443" y="2310714"/>
                  <a:pt x="1155357" y="2310714"/>
                </a:cubicBezTo>
                <a:cubicBezTo>
                  <a:pt x="517271" y="2310714"/>
                  <a:pt x="0" y="1793443"/>
                  <a:pt x="0" y="1155357"/>
                </a:cubicBezTo>
                <a:cubicBezTo>
                  <a:pt x="0" y="517271"/>
                  <a:pt x="517271" y="0"/>
                  <a:pt x="1155357" y="0"/>
                </a:cubicBezTo>
                <a:close/>
              </a:path>
            </a:pathLst>
          </a:custGeom>
          <a:solidFill>
            <a:schemeClr val="bg2"/>
          </a:solidFill>
        </p:spPr>
        <p:txBody>
          <a:bodyPr wrap="square" anchor="ctr" anchorCtr="0">
            <a:noAutofit/>
          </a:bodyPr>
          <a:lstStyle>
            <a:lvl1pPr algn="ctr">
              <a:defRPr sz="1800">
                <a:solidFill>
                  <a:schemeClr val="tx1"/>
                </a:solidFill>
              </a:defRPr>
            </a:lvl1pPr>
          </a:lstStyle>
          <a:p>
            <a:endParaRPr lang="en-GB" dirty="0"/>
          </a:p>
        </p:txBody>
      </p:sp>
      <p:sp>
        <p:nvSpPr>
          <p:cNvPr id="37" name="Text Placeholder 36">
            <a:extLst>
              <a:ext uri="{FF2B5EF4-FFF2-40B4-BE49-F238E27FC236}">
                <a16:creationId xmlns:a16="http://schemas.microsoft.com/office/drawing/2014/main" id="{EBA4CEF5-C292-593D-610A-5801B85A8C80}"/>
              </a:ext>
            </a:extLst>
          </p:cNvPr>
          <p:cNvSpPr>
            <a:spLocks noGrp="1"/>
          </p:cNvSpPr>
          <p:nvPr>
            <p:ph type="body" sz="quarter" idx="18" hasCustomPrompt="1"/>
          </p:nvPr>
        </p:nvSpPr>
        <p:spPr>
          <a:xfrm>
            <a:off x="2041158" y="4929303"/>
            <a:ext cx="2411067" cy="539115"/>
          </a:xfrm>
          <a:prstGeom prst="rect">
            <a:avLst/>
          </a:prstGeom>
        </p:spPr>
        <p:txBody>
          <a:bodyPr/>
          <a:lstStyle>
            <a:lvl1pPr algn="ctr">
              <a:lnSpc>
                <a:spcPct val="80000"/>
              </a:lnSpc>
              <a:spcBef>
                <a:spcPts val="100"/>
              </a:spcBef>
              <a:defRPr sz="1400" b="1" cap="all" spc="-10" baseline="0">
                <a:solidFill>
                  <a:schemeClr val="tx1"/>
                </a:solidFill>
                <a:latin typeface="Calibri" panose="020F0502020204030204" pitchFamily="34" charset="0"/>
                <a:cs typeface="Calibri" panose="020F0502020204030204" pitchFamily="34" charset="0"/>
              </a:defRPr>
            </a:lvl1pPr>
            <a:lvl2pPr marL="0" indent="0" algn="ctr">
              <a:lnSpc>
                <a:spcPct val="80000"/>
              </a:lnSpc>
              <a:spcBef>
                <a:spcPts val="100"/>
              </a:spcBef>
              <a:spcAft>
                <a:spcPts val="0"/>
              </a:spcAft>
              <a:buNone/>
              <a:defRPr sz="1400" b="0" i="0" spc="-10" baseline="0">
                <a:solidFill>
                  <a:schemeClr val="tx1"/>
                </a:solidFill>
                <a:latin typeface="Calibri Light" panose="020F0302020204030204" pitchFamily="34" charset="0"/>
                <a:cs typeface="Calibri Light" panose="020F03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Name</a:t>
            </a:r>
          </a:p>
          <a:p>
            <a:pPr lvl="1"/>
            <a:r>
              <a:rPr lang="en-GB" dirty="0"/>
              <a:t>Second level</a:t>
            </a:r>
          </a:p>
        </p:txBody>
      </p:sp>
      <p:sp>
        <p:nvSpPr>
          <p:cNvPr id="38" name="Picture Placeholder 37">
            <a:extLst>
              <a:ext uri="{FF2B5EF4-FFF2-40B4-BE49-F238E27FC236}">
                <a16:creationId xmlns:a16="http://schemas.microsoft.com/office/drawing/2014/main" id="{3CA9740F-2C6F-B461-0E0A-E8DA083A2B8A}"/>
              </a:ext>
            </a:extLst>
          </p:cNvPr>
          <p:cNvSpPr>
            <a:spLocks noGrp="1" noChangeAspect="1"/>
          </p:cNvSpPr>
          <p:nvPr>
            <p:ph type="pic" sz="quarter" idx="19"/>
          </p:nvPr>
        </p:nvSpPr>
        <p:spPr>
          <a:xfrm>
            <a:off x="5123999" y="2771633"/>
            <a:ext cx="1944000" cy="1944000"/>
          </a:xfrm>
          <a:custGeom>
            <a:avLst/>
            <a:gdLst>
              <a:gd name="connsiteX0" fmla="*/ 1155357 w 2310714"/>
              <a:gd name="connsiteY0" fmla="*/ 0 h 2310714"/>
              <a:gd name="connsiteX1" fmla="*/ 2310714 w 2310714"/>
              <a:gd name="connsiteY1" fmla="*/ 1155357 h 2310714"/>
              <a:gd name="connsiteX2" fmla="*/ 1155357 w 2310714"/>
              <a:gd name="connsiteY2" fmla="*/ 2310714 h 2310714"/>
              <a:gd name="connsiteX3" fmla="*/ 0 w 2310714"/>
              <a:gd name="connsiteY3" fmla="*/ 1155357 h 2310714"/>
              <a:gd name="connsiteX4" fmla="*/ 1155357 w 2310714"/>
              <a:gd name="connsiteY4" fmla="*/ 0 h 231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4" h="2310714">
                <a:moveTo>
                  <a:pt x="1155357" y="0"/>
                </a:moveTo>
                <a:cubicBezTo>
                  <a:pt x="1793443" y="0"/>
                  <a:pt x="2310714" y="517271"/>
                  <a:pt x="2310714" y="1155357"/>
                </a:cubicBezTo>
                <a:cubicBezTo>
                  <a:pt x="2310714" y="1793443"/>
                  <a:pt x="1793443" y="2310714"/>
                  <a:pt x="1155357" y="2310714"/>
                </a:cubicBezTo>
                <a:cubicBezTo>
                  <a:pt x="517271" y="2310714"/>
                  <a:pt x="0" y="1793443"/>
                  <a:pt x="0" y="1155357"/>
                </a:cubicBezTo>
                <a:cubicBezTo>
                  <a:pt x="0" y="517271"/>
                  <a:pt x="517271" y="0"/>
                  <a:pt x="1155357" y="0"/>
                </a:cubicBezTo>
                <a:close/>
              </a:path>
            </a:pathLst>
          </a:custGeom>
          <a:solidFill>
            <a:schemeClr val="bg2"/>
          </a:solidFill>
        </p:spPr>
        <p:txBody>
          <a:bodyPr wrap="square" anchor="ctr" anchorCtr="0">
            <a:noAutofit/>
          </a:bodyPr>
          <a:lstStyle>
            <a:lvl1pPr algn="ctr">
              <a:defRPr sz="1800">
                <a:solidFill>
                  <a:schemeClr val="tx1"/>
                </a:solidFill>
              </a:defRPr>
            </a:lvl1pPr>
          </a:lstStyle>
          <a:p>
            <a:endParaRPr lang="en-GB" dirty="0"/>
          </a:p>
        </p:txBody>
      </p:sp>
      <p:sp>
        <p:nvSpPr>
          <p:cNvPr id="40" name="Picture Placeholder 39">
            <a:extLst>
              <a:ext uri="{FF2B5EF4-FFF2-40B4-BE49-F238E27FC236}">
                <a16:creationId xmlns:a16="http://schemas.microsoft.com/office/drawing/2014/main" id="{FCB4AADE-FF6D-CE62-3CFA-3D7CDC9078E0}"/>
              </a:ext>
            </a:extLst>
          </p:cNvPr>
          <p:cNvSpPr>
            <a:spLocks noGrp="1" noChangeAspect="1"/>
          </p:cNvSpPr>
          <p:nvPr>
            <p:ph type="pic" sz="quarter" idx="21"/>
          </p:nvPr>
        </p:nvSpPr>
        <p:spPr>
          <a:xfrm>
            <a:off x="7973308" y="2771633"/>
            <a:ext cx="1944000" cy="1944000"/>
          </a:xfrm>
          <a:custGeom>
            <a:avLst/>
            <a:gdLst>
              <a:gd name="connsiteX0" fmla="*/ 1155357 w 2310714"/>
              <a:gd name="connsiteY0" fmla="*/ 0 h 2310714"/>
              <a:gd name="connsiteX1" fmla="*/ 2310714 w 2310714"/>
              <a:gd name="connsiteY1" fmla="*/ 1155357 h 2310714"/>
              <a:gd name="connsiteX2" fmla="*/ 1155357 w 2310714"/>
              <a:gd name="connsiteY2" fmla="*/ 2310714 h 2310714"/>
              <a:gd name="connsiteX3" fmla="*/ 0 w 2310714"/>
              <a:gd name="connsiteY3" fmla="*/ 1155357 h 2310714"/>
              <a:gd name="connsiteX4" fmla="*/ 1155357 w 2310714"/>
              <a:gd name="connsiteY4" fmla="*/ 0 h 231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4" h="2310714">
                <a:moveTo>
                  <a:pt x="1155357" y="0"/>
                </a:moveTo>
                <a:cubicBezTo>
                  <a:pt x="1793443" y="0"/>
                  <a:pt x="2310714" y="517271"/>
                  <a:pt x="2310714" y="1155357"/>
                </a:cubicBezTo>
                <a:cubicBezTo>
                  <a:pt x="2310714" y="1793443"/>
                  <a:pt x="1793443" y="2310714"/>
                  <a:pt x="1155357" y="2310714"/>
                </a:cubicBezTo>
                <a:cubicBezTo>
                  <a:pt x="517271" y="2310714"/>
                  <a:pt x="0" y="1793443"/>
                  <a:pt x="0" y="1155357"/>
                </a:cubicBezTo>
                <a:cubicBezTo>
                  <a:pt x="0" y="517271"/>
                  <a:pt x="517271" y="0"/>
                  <a:pt x="1155357" y="0"/>
                </a:cubicBezTo>
                <a:close/>
              </a:path>
            </a:pathLst>
          </a:custGeom>
          <a:solidFill>
            <a:schemeClr val="bg2"/>
          </a:solidFill>
        </p:spPr>
        <p:txBody>
          <a:bodyPr wrap="square" anchor="ctr" anchorCtr="0">
            <a:noAutofit/>
          </a:bodyPr>
          <a:lstStyle>
            <a:lvl1pPr algn="ctr">
              <a:defRPr sz="1800">
                <a:solidFill>
                  <a:schemeClr val="tx1"/>
                </a:solidFill>
              </a:defRPr>
            </a:lvl1pPr>
          </a:lstStyle>
          <a:p>
            <a:endParaRPr lang="en-GB" dirty="0"/>
          </a:p>
        </p:txBody>
      </p:sp>
      <p:sp>
        <p:nvSpPr>
          <p:cNvPr id="4" name="Title 3">
            <a:extLst>
              <a:ext uri="{FF2B5EF4-FFF2-40B4-BE49-F238E27FC236}">
                <a16:creationId xmlns:a16="http://schemas.microsoft.com/office/drawing/2014/main" id="{E2FDD285-C35A-AE4A-5674-B2361D7BF7FA}"/>
              </a:ext>
            </a:extLst>
          </p:cNvPr>
          <p:cNvSpPr>
            <a:spLocks noGrp="1"/>
          </p:cNvSpPr>
          <p:nvPr>
            <p:ph type="title"/>
          </p:nvPr>
        </p:nvSpPr>
        <p:spPr/>
        <p:txBody>
          <a:bodyPr/>
          <a:lstStyle/>
          <a:p>
            <a:r>
              <a:rPr lang="en-GB"/>
              <a:t>Click to edit Master title style</a:t>
            </a:r>
          </a:p>
        </p:txBody>
      </p:sp>
      <p:sp>
        <p:nvSpPr>
          <p:cNvPr id="12" name="Text Placeholder 36">
            <a:extLst>
              <a:ext uri="{FF2B5EF4-FFF2-40B4-BE49-F238E27FC236}">
                <a16:creationId xmlns:a16="http://schemas.microsoft.com/office/drawing/2014/main" id="{6B9465F5-984C-E44A-922E-EAA5042F685E}"/>
              </a:ext>
            </a:extLst>
          </p:cNvPr>
          <p:cNvSpPr>
            <a:spLocks noGrp="1"/>
          </p:cNvSpPr>
          <p:nvPr>
            <p:ph type="body" sz="quarter" idx="24" hasCustomPrompt="1"/>
          </p:nvPr>
        </p:nvSpPr>
        <p:spPr>
          <a:xfrm>
            <a:off x="4890466" y="4929303"/>
            <a:ext cx="2411067" cy="539115"/>
          </a:xfrm>
          <a:prstGeom prst="rect">
            <a:avLst/>
          </a:prstGeom>
        </p:spPr>
        <p:txBody>
          <a:bodyPr/>
          <a:lstStyle>
            <a:lvl1pPr algn="ctr">
              <a:lnSpc>
                <a:spcPct val="80000"/>
              </a:lnSpc>
              <a:spcBef>
                <a:spcPts val="100"/>
              </a:spcBef>
              <a:defRPr sz="1400" b="1" cap="all" spc="-10" baseline="0">
                <a:solidFill>
                  <a:schemeClr val="tx1"/>
                </a:solidFill>
                <a:latin typeface="Calibri" panose="020F0502020204030204" pitchFamily="34" charset="0"/>
                <a:cs typeface="Calibri" panose="020F0502020204030204" pitchFamily="34" charset="0"/>
              </a:defRPr>
            </a:lvl1pPr>
            <a:lvl2pPr marL="0" indent="0" algn="ctr">
              <a:lnSpc>
                <a:spcPct val="80000"/>
              </a:lnSpc>
              <a:spcBef>
                <a:spcPts val="100"/>
              </a:spcBef>
              <a:spcAft>
                <a:spcPts val="0"/>
              </a:spcAft>
              <a:buNone/>
              <a:defRPr sz="1400" b="0" i="0" spc="-10" baseline="0">
                <a:solidFill>
                  <a:schemeClr val="tx1"/>
                </a:solidFill>
                <a:latin typeface="Calibri Light" panose="020F0302020204030204" pitchFamily="34" charset="0"/>
                <a:cs typeface="Calibri Light" panose="020F03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Name</a:t>
            </a:r>
          </a:p>
          <a:p>
            <a:pPr lvl="1"/>
            <a:r>
              <a:rPr lang="en-GB" dirty="0"/>
              <a:t>Second level</a:t>
            </a:r>
          </a:p>
        </p:txBody>
      </p:sp>
      <p:sp>
        <p:nvSpPr>
          <p:cNvPr id="13" name="Text Placeholder 36">
            <a:extLst>
              <a:ext uri="{FF2B5EF4-FFF2-40B4-BE49-F238E27FC236}">
                <a16:creationId xmlns:a16="http://schemas.microsoft.com/office/drawing/2014/main" id="{940E1D3C-EC05-414D-ADF0-61189C7709C4}"/>
              </a:ext>
            </a:extLst>
          </p:cNvPr>
          <p:cNvSpPr>
            <a:spLocks noGrp="1"/>
          </p:cNvSpPr>
          <p:nvPr>
            <p:ph type="body" sz="quarter" idx="25" hasCustomPrompt="1"/>
          </p:nvPr>
        </p:nvSpPr>
        <p:spPr>
          <a:xfrm>
            <a:off x="7739775" y="4929303"/>
            <a:ext cx="2411067" cy="539115"/>
          </a:xfrm>
          <a:prstGeom prst="rect">
            <a:avLst/>
          </a:prstGeom>
        </p:spPr>
        <p:txBody>
          <a:bodyPr/>
          <a:lstStyle>
            <a:lvl1pPr algn="ctr">
              <a:lnSpc>
                <a:spcPct val="80000"/>
              </a:lnSpc>
              <a:spcBef>
                <a:spcPts val="100"/>
              </a:spcBef>
              <a:defRPr sz="1400" b="1" cap="all" spc="-10" baseline="0">
                <a:solidFill>
                  <a:schemeClr val="tx1"/>
                </a:solidFill>
                <a:latin typeface="Calibri" panose="020F0502020204030204" pitchFamily="34" charset="0"/>
                <a:cs typeface="Calibri" panose="020F0502020204030204" pitchFamily="34" charset="0"/>
              </a:defRPr>
            </a:lvl1pPr>
            <a:lvl2pPr marL="0" indent="0" algn="ctr">
              <a:lnSpc>
                <a:spcPct val="80000"/>
              </a:lnSpc>
              <a:spcBef>
                <a:spcPts val="100"/>
              </a:spcBef>
              <a:spcAft>
                <a:spcPts val="0"/>
              </a:spcAft>
              <a:buNone/>
              <a:defRPr sz="1400" b="0" i="0" spc="-10" baseline="0">
                <a:solidFill>
                  <a:schemeClr val="tx1"/>
                </a:solidFill>
                <a:latin typeface="Calibri Light" panose="020F0302020204030204" pitchFamily="34" charset="0"/>
                <a:cs typeface="Calibri Light" panose="020F03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Name</a:t>
            </a:r>
          </a:p>
          <a:p>
            <a:pPr lvl="1"/>
            <a:r>
              <a:rPr lang="en-GB" dirty="0"/>
              <a:t>Second level</a:t>
            </a:r>
          </a:p>
        </p:txBody>
      </p:sp>
      <p:sp>
        <p:nvSpPr>
          <p:cNvPr id="3" name="Platshållare för bildnummer 2">
            <a:extLst>
              <a:ext uri="{FF2B5EF4-FFF2-40B4-BE49-F238E27FC236}">
                <a16:creationId xmlns:a16="http://schemas.microsoft.com/office/drawing/2014/main" id="{6FDBCF91-F5B2-5A47-95A8-03D380158FFF}"/>
              </a:ext>
            </a:extLst>
          </p:cNvPr>
          <p:cNvSpPr>
            <a:spLocks noGrp="1"/>
          </p:cNvSpPr>
          <p:nvPr>
            <p:ph type="sldNum" sz="quarter" idx="26"/>
          </p:nvPr>
        </p:nvSpPr>
        <p:spPr/>
        <p:txBody>
          <a:bodyPr/>
          <a:lstStyle/>
          <a:p>
            <a:fld id="{3E07252E-534E-2846-9A3F-2B17A781E03F}" type="slidenum">
              <a:rPr lang="sv-SE" smtClean="0"/>
              <a:pPr/>
              <a:t>‹#›</a:t>
            </a:fld>
            <a:endParaRPr lang="sv-SE" dirty="0"/>
          </a:p>
        </p:txBody>
      </p:sp>
      <p:sp>
        <p:nvSpPr>
          <p:cNvPr id="14" name="Text Placeholder 5">
            <a:extLst>
              <a:ext uri="{FF2B5EF4-FFF2-40B4-BE49-F238E27FC236}">
                <a16:creationId xmlns:a16="http://schemas.microsoft.com/office/drawing/2014/main" id="{F404CEB0-1C72-9E4D-8BA0-771FF088CBCF}"/>
              </a:ext>
            </a:extLst>
          </p:cNvPr>
          <p:cNvSpPr>
            <a:spLocks noGrp="1"/>
          </p:cNvSpPr>
          <p:nvPr>
            <p:ph type="body" sz="quarter" idx="31"/>
          </p:nvPr>
        </p:nvSpPr>
        <p:spPr>
          <a:xfrm>
            <a:off x="1596000" y="1586724"/>
            <a:ext cx="9000000" cy="1190078"/>
          </a:xfrm>
        </p:spPr>
        <p:txBody>
          <a:bodyPr/>
          <a:lstStyle>
            <a:lvl1pPr algn="ctr">
              <a:spcBef>
                <a:spcPts val="1200"/>
              </a:spcBef>
              <a:defRPr sz="1800" b="0" spc="0" baseline="0"/>
            </a:lvl1pPr>
          </a:lstStyle>
          <a:p>
            <a:pPr lvl="0"/>
            <a:r>
              <a:rPr lang="en-GB" dirty="0"/>
              <a:t>Click to edit Master text styles</a:t>
            </a:r>
          </a:p>
        </p:txBody>
      </p:sp>
    </p:spTree>
    <p:extLst>
      <p:ext uri="{BB962C8B-B14F-4D97-AF65-F5344CB8AC3E}">
        <p14:creationId xmlns:p14="http://schemas.microsoft.com/office/powerpoint/2010/main" val="2965551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ing, text and 6 images">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AAA0D0F-1792-5F80-42CF-C347582DEEE1}"/>
              </a:ext>
            </a:extLst>
          </p:cNvPr>
          <p:cNvSpPr>
            <a:spLocks noGrp="1" noChangeAspect="1"/>
          </p:cNvSpPr>
          <p:nvPr>
            <p:ph type="pic" sz="quarter" idx="12"/>
          </p:nvPr>
        </p:nvSpPr>
        <p:spPr>
          <a:xfrm>
            <a:off x="838200" y="2841678"/>
            <a:ext cx="1476000" cy="1476000"/>
          </a:xfrm>
          <a:custGeom>
            <a:avLst/>
            <a:gdLst>
              <a:gd name="connsiteX0" fmla="*/ 1155357 w 2310714"/>
              <a:gd name="connsiteY0" fmla="*/ 0 h 2310714"/>
              <a:gd name="connsiteX1" fmla="*/ 2310714 w 2310714"/>
              <a:gd name="connsiteY1" fmla="*/ 1155357 h 2310714"/>
              <a:gd name="connsiteX2" fmla="*/ 1155357 w 2310714"/>
              <a:gd name="connsiteY2" fmla="*/ 2310714 h 2310714"/>
              <a:gd name="connsiteX3" fmla="*/ 0 w 2310714"/>
              <a:gd name="connsiteY3" fmla="*/ 1155357 h 2310714"/>
              <a:gd name="connsiteX4" fmla="*/ 1155357 w 2310714"/>
              <a:gd name="connsiteY4" fmla="*/ 0 h 231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4" h="2310714">
                <a:moveTo>
                  <a:pt x="1155357" y="0"/>
                </a:moveTo>
                <a:cubicBezTo>
                  <a:pt x="1793443" y="0"/>
                  <a:pt x="2310714" y="517271"/>
                  <a:pt x="2310714" y="1155357"/>
                </a:cubicBezTo>
                <a:cubicBezTo>
                  <a:pt x="2310714" y="1793443"/>
                  <a:pt x="1793443" y="2310714"/>
                  <a:pt x="1155357" y="2310714"/>
                </a:cubicBezTo>
                <a:cubicBezTo>
                  <a:pt x="517271" y="2310714"/>
                  <a:pt x="0" y="1793443"/>
                  <a:pt x="0" y="1155357"/>
                </a:cubicBezTo>
                <a:cubicBezTo>
                  <a:pt x="0" y="517271"/>
                  <a:pt x="517271" y="0"/>
                  <a:pt x="1155357" y="0"/>
                </a:cubicBezTo>
                <a:close/>
              </a:path>
            </a:pathLst>
          </a:custGeom>
          <a:solidFill>
            <a:schemeClr val="bg2"/>
          </a:solidFill>
        </p:spPr>
        <p:txBody>
          <a:bodyPr wrap="square" anchor="ctr" anchorCtr="0">
            <a:noAutofit/>
          </a:bodyPr>
          <a:lstStyle>
            <a:lvl1pPr algn="ctr">
              <a:defRPr sz="1800">
                <a:solidFill>
                  <a:schemeClr val="tx1"/>
                </a:solidFill>
              </a:defRPr>
            </a:lvl1pPr>
          </a:lstStyle>
          <a:p>
            <a:endParaRPr lang="en-GB" dirty="0"/>
          </a:p>
        </p:txBody>
      </p:sp>
      <p:sp>
        <p:nvSpPr>
          <p:cNvPr id="37" name="Text Placeholder 36">
            <a:extLst>
              <a:ext uri="{FF2B5EF4-FFF2-40B4-BE49-F238E27FC236}">
                <a16:creationId xmlns:a16="http://schemas.microsoft.com/office/drawing/2014/main" id="{EBA4CEF5-C292-593D-610A-5801B85A8C80}"/>
              </a:ext>
            </a:extLst>
          </p:cNvPr>
          <p:cNvSpPr>
            <a:spLocks noGrp="1"/>
          </p:cNvSpPr>
          <p:nvPr>
            <p:ph type="body" sz="quarter" idx="18" hasCustomPrompt="1"/>
          </p:nvPr>
        </p:nvSpPr>
        <p:spPr>
          <a:xfrm>
            <a:off x="838201" y="4590534"/>
            <a:ext cx="1476000" cy="539115"/>
          </a:xfrm>
          <a:prstGeom prst="rect">
            <a:avLst/>
          </a:prstGeom>
        </p:spPr>
        <p:txBody>
          <a:bodyPr/>
          <a:lstStyle>
            <a:lvl1pPr marL="0" indent="0" algn="ctr">
              <a:lnSpc>
                <a:spcPct val="80000"/>
              </a:lnSpc>
              <a:spcBef>
                <a:spcPts val="100"/>
              </a:spcBef>
              <a:buFont typeface="Arial" panose="020B0604020202020204" pitchFamily="34" charset="0"/>
              <a:buNone/>
              <a:defRPr sz="1400" b="1" i="0" cap="all" spc="-10" baseline="0">
                <a:solidFill>
                  <a:schemeClr val="tx1"/>
                </a:solidFill>
                <a:latin typeface="Calibri" panose="020F0502020204030204" pitchFamily="34" charset="0"/>
                <a:cs typeface="Calibri" panose="020F0502020204030204" pitchFamily="34" charset="0"/>
              </a:defRPr>
            </a:lvl1pPr>
            <a:lvl2pPr marL="0" indent="0" algn="ctr">
              <a:lnSpc>
                <a:spcPct val="80000"/>
              </a:lnSpc>
              <a:spcBef>
                <a:spcPts val="100"/>
              </a:spcBef>
              <a:buNone/>
              <a:defRPr sz="1400" b="0" i="0" spc="-10" baseline="0">
                <a:solidFill>
                  <a:schemeClr val="tx1"/>
                </a:solidFill>
                <a:latin typeface="Calibri Light" panose="020F0302020204030204" pitchFamily="34" charset="0"/>
                <a:cs typeface="Calibri Light" panose="020F03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Name</a:t>
            </a:r>
          </a:p>
          <a:p>
            <a:pPr lvl="1"/>
            <a:r>
              <a:rPr lang="en-GB" dirty="0"/>
              <a:t>Second level</a:t>
            </a:r>
          </a:p>
        </p:txBody>
      </p:sp>
      <p:sp>
        <p:nvSpPr>
          <p:cNvPr id="17" name="Picture Placeholder 10">
            <a:extLst>
              <a:ext uri="{FF2B5EF4-FFF2-40B4-BE49-F238E27FC236}">
                <a16:creationId xmlns:a16="http://schemas.microsoft.com/office/drawing/2014/main" id="{9C33C1AC-EC26-22A0-939B-A8EE9A18B166}"/>
              </a:ext>
            </a:extLst>
          </p:cNvPr>
          <p:cNvSpPr>
            <a:spLocks noGrp="1" noChangeAspect="1"/>
          </p:cNvSpPr>
          <p:nvPr>
            <p:ph type="pic" sz="quarter" idx="19"/>
          </p:nvPr>
        </p:nvSpPr>
        <p:spPr>
          <a:xfrm>
            <a:off x="2646120" y="2841678"/>
            <a:ext cx="1476000" cy="1476000"/>
          </a:xfrm>
          <a:custGeom>
            <a:avLst/>
            <a:gdLst>
              <a:gd name="connsiteX0" fmla="*/ 1155357 w 2310714"/>
              <a:gd name="connsiteY0" fmla="*/ 0 h 2310714"/>
              <a:gd name="connsiteX1" fmla="*/ 2310714 w 2310714"/>
              <a:gd name="connsiteY1" fmla="*/ 1155357 h 2310714"/>
              <a:gd name="connsiteX2" fmla="*/ 1155357 w 2310714"/>
              <a:gd name="connsiteY2" fmla="*/ 2310714 h 2310714"/>
              <a:gd name="connsiteX3" fmla="*/ 0 w 2310714"/>
              <a:gd name="connsiteY3" fmla="*/ 1155357 h 2310714"/>
              <a:gd name="connsiteX4" fmla="*/ 1155357 w 2310714"/>
              <a:gd name="connsiteY4" fmla="*/ 0 h 231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4" h="2310714">
                <a:moveTo>
                  <a:pt x="1155357" y="0"/>
                </a:moveTo>
                <a:cubicBezTo>
                  <a:pt x="1793443" y="0"/>
                  <a:pt x="2310714" y="517271"/>
                  <a:pt x="2310714" y="1155357"/>
                </a:cubicBezTo>
                <a:cubicBezTo>
                  <a:pt x="2310714" y="1793443"/>
                  <a:pt x="1793443" y="2310714"/>
                  <a:pt x="1155357" y="2310714"/>
                </a:cubicBezTo>
                <a:cubicBezTo>
                  <a:pt x="517271" y="2310714"/>
                  <a:pt x="0" y="1793443"/>
                  <a:pt x="0" y="1155357"/>
                </a:cubicBezTo>
                <a:cubicBezTo>
                  <a:pt x="0" y="517271"/>
                  <a:pt x="517271" y="0"/>
                  <a:pt x="1155357" y="0"/>
                </a:cubicBezTo>
                <a:close/>
              </a:path>
            </a:pathLst>
          </a:custGeom>
          <a:solidFill>
            <a:schemeClr val="bg2"/>
          </a:solidFill>
        </p:spPr>
        <p:txBody>
          <a:bodyPr wrap="square" anchor="ctr" anchorCtr="0">
            <a:noAutofit/>
          </a:bodyPr>
          <a:lstStyle>
            <a:lvl1pPr algn="ctr">
              <a:defRPr sz="1800">
                <a:solidFill>
                  <a:schemeClr val="tx1"/>
                </a:solidFill>
              </a:defRPr>
            </a:lvl1pPr>
          </a:lstStyle>
          <a:p>
            <a:endParaRPr lang="en-GB" dirty="0"/>
          </a:p>
        </p:txBody>
      </p:sp>
      <p:sp>
        <p:nvSpPr>
          <p:cNvPr id="19" name="Picture Placeholder 10">
            <a:extLst>
              <a:ext uri="{FF2B5EF4-FFF2-40B4-BE49-F238E27FC236}">
                <a16:creationId xmlns:a16="http://schemas.microsoft.com/office/drawing/2014/main" id="{7DFFA707-FEE3-C7CA-1E58-1CE6A839F41E}"/>
              </a:ext>
            </a:extLst>
          </p:cNvPr>
          <p:cNvSpPr>
            <a:spLocks noGrp="1" noChangeAspect="1"/>
          </p:cNvSpPr>
          <p:nvPr>
            <p:ph type="pic" sz="quarter" idx="21"/>
          </p:nvPr>
        </p:nvSpPr>
        <p:spPr>
          <a:xfrm>
            <a:off x="4454040" y="2841678"/>
            <a:ext cx="1476000" cy="1476000"/>
          </a:xfrm>
          <a:custGeom>
            <a:avLst/>
            <a:gdLst>
              <a:gd name="connsiteX0" fmla="*/ 1155357 w 2310714"/>
              <a:gd name="connsiteY0" fmla="*/ 0 h 2310714"/>
              <a:gd name="connsiteX1" fmla="*/ 2310714 w 2310714"/>
              <a:gd name="connsiteY1" fmla="*/ 1155357 h 2310714"/>
              <a:gd name="connsiteX2" fmla="*/ 1155357 w 2310714"/>
              <a:gd name="connsiteY2" fmla="*/ 2310714 h 2310714"/>
              <a:gd name="connsiteX3" fmla="*/ 0 w 2310714"/>
              <a:gd name="connsiteY3" fmla="*/ 1155357 h 2310714"/>
              <a:gd name="connsiteX4" fmla="*/ 1155357 w 2310714"/>
              <a:gd name="connsiteY4" fmla="*/ 0 h 231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4" h="2310714">
                <a:moveTo>
                  <a:pt x="1155357" y="0"/>
                </a:moveTo>
                <a:cubicBezTo>
                  <a:pt x="1793443" y="0"/>
                  <a:pt x="2310714" y="517271"/>
                  <a:pt x="2310714" y="1155357"/>
                </a:cubicBezTo>
                <a:cubicBezTo>
                  <a:pt x="2310714" y="1793443"/>
                  <a:pt x="1793443" y="2310714"/>
                  <a:pt x="1155357" y="2310714"/>
                </a:cubicBezTo>
                <a:cubicBezTo>
                  <a:pt x="517271" y="2310714"/>
                  <a:pt x="0" y="1793443"/>
                  <a:pt x="0" y="1155357"/>
                </a:cubicBezTo>
                <a:cubicBezTo>
                  <a:pt x="0" y="517271"/>
                  <a:pt x="517271" y="0"/>
                  <a:pt x="1155357" y="0"/>
                </a:cubicBezTo>
                <a:close/>
              </a:path>
            </a:pathLst>
          </a:custGeom>
          <a:solidFill>
            <a:schemeClr val="bg2"/>
          </a:solidFill>
        </p:spPr>
        <p:txBody>
          <a:bodyPr wrap="square" anchor="ctr" anchorCtr="0">
            <a:noAutofit/>
          </a:bodyPr>
          <a:lstStyle>
            <a:lvl1pPr algn="ctr">
              <a:defRPr sz="1800">
                <a:solidFill>
                  <a:schemeClr val="tx1"/>
                </a:solidFill>
              </a:defRPr>
            </a:lvl1pPr>
          </a:lstStyle>
          <a:p>
            <a:endParaRPr lang="en-GB" dirty="0"/>
          </a:p>
        </p:txBody>
      </p:sp>
      <p:sp>
        <p:nvSpPr>
          <p:cNvPr id="21" name="Picture Placeholder 10">
            <a:extLst>
              <a:ext uri="{FF2B5EF4-FFF2-40B4-BE49-F238E27FC236}">
                <a16:creationId xmlns:a16="http://schemas.microsoft.com/office/drawing/2014/main" id="{94157ED0-4549-03E2-CD63-D7CD22700E57}"/>
              </a:ext>
            </a:extLst>
          </p:cNvPr>
          <p:cNvSpPr>
            <a:spLocks noGrp="1" noChangeAspect="1"/>
          </p:cNvSpPr>
          <p:nvPr>
            <p:ph type="pic" sz="quarter" idx="23"/>
          </p:nvPr>
        </p:nvSpPr>
        <p:spPr>
          <a:xfrm>
            <a:off x="6261960" y="2841678"/>
            <a:ext cx="1476000" cy="1476000"/>
          </a:xfrm>
          <a:custGeom>
            <a:avLst/>
            <a:gdLst>
              <a:gd name="connsiteX0" fmla="*/ 1155357 w 2310714"/>
              <a:gd name="connsiteY0" fmla="*/ 0 h 2310714"/>
              <a:gd name="connsiteX1" fmla="*/ 2310714 w 2310714"/>
              <a:gd name="connsiteY1" fmla="*/ 1155357 h 2310714"/>
              <a:gd name="connsiteX2" fmla="*/ 1155357 w 2310714"/>
              <a:gd name="connsiteY2" fmla="*/ 2310714 h 2310714"/>
              <a:gd name="connsiteX3" fmla="*/ 0 w 2310714"/>
              <a:gd name="connsiteY3" fmla="*/ 1155357 h 2310714"/>
              <a:gd name="connsiteX4" fmla="*/ 1155357 w 2310714"/>
              <a:gd name="connsiteY4" fmla="*/ 0 h 231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4" h="2310714">
                <a:moveTo>
                  <a:pt x="1155357" y="0"/>
                </a:moveTo>
                <a:cubicBezTo>
                  <a:pt x="1793443" y="0"/>
                  <a:pt x="2310714" y="517271"/>
                  <a:pt x="2310714" y="1155357"/>
                </a:cubicBezTo>
                <a:cubicBezTo>
                  <a:pt x="2310714" y="1793443"/>
                  <a:pt x="1793443" y="2310714"/>
                  <a:pt x="1155357" y="2310714"/>
                </a:cubicBezTo>
                <a:cubicBezTo>
                  <a:pt x="517271" y="2310714"/>
                  <a:pt x="0" y="1793443"/>
                  <a:pt x="0" y="1155357"/>
                </a:cubicBezTo>
                <a:cubicBezTo>
                  <a:pt x="0" y="517271"/>
                  <a:pt x="517271" y="0"/>
                  <a:pt x="1155357" y="0"/>
                </a:cubicBezTo>
                <a:close/>
              </a:path>
            </a:pathLst>
          </a:custGeom>
          <a:solidFill>
            <a:schemeClr val="bg2"/>
          </a:solidFill>
        </p:spPr>
        <p:txBody>
          <a:bodyPr wrap="square" anchor="ctr" anchorCtr="0">
            <a:noAutofit/>
          </a:bodyPr>
          <a:lstStyle>
            <a:lvl1pPr algn="ctr">
              <a:defRPr sz="1800">
                <a:solidFill>
                  <a:schemeClr val="tx1"/>
                </a:solidFill>
              </a:defRPr>
            </a:lvl1pPr>
          </a:lstStyle>
          <a:p>
            <a:endParaRPr lang="en-GB" dirty="0"/>
          </a:p>
        </p:txBody>
      </p:sp>
      <p:sp>
        <p:nvSpPr>
          <p:cNvPr id="24" name="Picture Placeholder 10">
            <a:extLst>
              <a:ext uri="{FF2B5EF4-FFF2-40B4-BE49-F238E27FC236}">
                <a16:creationId xmlns:a16="http://schemas.microsoft.com/office/drawing/2014/main" id="{436BDFA9-0FC1-034B-BA0E-BD2E72A57AC7}"/>
              </a:ext>
            </a:extLst>
          </p:cNvPr>
          <p:cNvSpPr>
            <a:spLocks noGrp="1" noChangeAspect="1"/>
          </p:cNvSpPr>
          <p:nvPr>
            <p:ph type="pic" sz="quarter" idx="25"/>
          </p:nvPr>
        </p:nvSpPr>
        <p:spPr>
          <a:xfrm>
            <a:off x="8069880" y="2841678"/>
            <a:ext cx="1476000" cy="1476000"/>
          </a:xfrm>
          <a:custGeom>
            <a:avLst/>
            <a:gdLst>
              <a:gd name="connsiteX0" fmla="*/ 1155357 w 2310714"/>
              <a:gd name="connsiteY0" fmla="*/ 0 h 2310714"/>
              <a:gd name="connsiteX1" fmla="*/ 2310714 w 2310714"/>
              <a:gd name="connsiteY1" fmla="*/ 1155357 h 2310714"/>
              <a:gd name="connsiteX2" fmla="*/ 1155357 w 2310714"/>
              <a:gd name="connsiteY2" fmla="*/ 2310714 h 2310714"/>
              <a:gd name="connsiteX3" fmla="*/ 0 w 2310714"/>
              <a:gd name="connsiteY3" fmla="*/ 1155357 h 2310714"/>
              <a:gd name="connsiteX4" fmla="*/ 1155357 w 2310714"/>
              <a:gd name="connsiteY4" fmla="*/ 0 h 231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4" h="2310714">
                <a:moveTo>
                  <a:pt x="1155357" y="0"/>
                </a:moveTo>
                <a:cubicBezTo>
                  <a:pt x="1793443" y="0"/>
                  <a:pt x="2310714" y="517271"/>
                  <a:pt x="2310714" y="1155357"/>
                </a:cubicBezTo>
                <a:cubicBezTo>
                  <a:pt x="2310714" y="1793443"/>
                  <a:pt x="1793443" y="2310714"/>
                  <a:pt x="1155357" y="2310714"/>
                </a:cubicBezTo>
                <a:cubicBezTo>
                  <a:pt x="517271" y="2310714"/>
                  <a:pt x="0" y="1793443"/>
                  <a:pt x="0" y="1155357"/>
                </a:cubicBezTo>
                <a:cubicBezTo>
                  <a:pt x="0" y="517271"/>
                  <a:pt x="517271" y="0"/>
                  <a:pt x="1155357" y="0"/>
                </a:cubicBezTo>
                <a:close/>
              </a:path>
            </a:pathLst>
          </a:custGeom>
          <a:solidFill>
            <a:schemeClr val="bg2"/>
          </a:solidFill>
        </p:spPr>
        <p:txBody>
          <a:bodyPr wrap="square" anchor="ctr" anchorCtr="0">
            <a:noAutofit/>
          </a:bodyPr>
          <a:lstStyle>
            <a:lvl1pPr algn="ctr">
              <a:defRPr sz="1800">
                <a:solidFill>
                  <a:schemeClr val="tx1"/>
                </a:solidFill>
              </a:defRPr>
            </a:lvl1pPr>
          </a:lstStyle>
          <a:p>
            <a:endParaRPr lang="en-GB" dirty="0"/>
          </a:p>
        </p:txBody>
      </p:sp>
      <p:sp>
        <p:nvSpPr>
          <p:cNvPr id="26" name="Picture Placeholder 10">
            <a:extLst>
              <a:ext uri="{FF2B5EF4-FFF2-40B4-BE49-F238E27FC236}">
                <a16:creationId xmlns:a16="http://schemas.microsoft.com/office/drawing/2014/main" id="{B8F96D08-49AB-8701-2BBD-92A53B81855A}"/>
              </a:ext>
            </a:extLst>
          </p:cNvPr>
          <p:cNvSpPr>
            <a:spLocks noGrp="1" noChangeAspect="1"/>
          </p:cNvSpPr>
          <p:nvPr>
            <p:ph type="pic" sz="quarter" idx="27"/>
          </p:nvPr>
        </p:nvSpPr>
        <p:spPr>
          <a:xfrm>
            <a:off x="9877800" y="2841678"/>
            <a:ext cx="1476000" cy="1476000"/>
          </a:xfrm>
          <a:custGeom>
            <a:avLst/>
            <a:gdLst>
              <a:gd name="connsiteX0" fmla="*/ 1155357 w 2310714"/>
              <a:gd name="connsiteY0" fmla="*/ 0 h 2310714"/>
              <a:gd name="connsiteX1" fmla="*/ 2310714 w 2310714"/>
              <a:gd name="connsiteY1" fmla="*/ 1155357 h 2310714"/>
              <a:gd name="connsiteX2" fmla="*/ 1155357 w 2310714"/>
              <a:gd name="connsiteY2" fmla="*/ 2310714 h 2310714"/>
              <a:gd name="connsiteX3" fmla="*/ 0 w 2310714"/>
              <a:gd name="connsiteY3" fmla="*/ 1155357 h 2310714"/>
              <a:gd name="connsiteX4" fmla="*/ 1155357 w 2310714"/>
              <a:gd name="connsiteY4" fmla="*/ 0 h 231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4" h="2310714">
                <a:moveTo>
                  <a:pt x="1155357" y="0"/>
                </a:moveTo>
                <a:cubicBezTo>
                  <a:pt x="1793443" y="0"/>
                  <a:pt x="2310714" y="517271"/>
                  <a:pt x="2310714" y="1155357"/>
                </a:cubicBezTo>
                <a:cubicBezTo>
                  <a:pt x="2310714" y="1793443"/>
                  <a:pt x="1793443" y="2310714"/>
                  <a:pt x="1155357" y="2310714"/>
                </a:cubicBezTo>
                <a:cubicBezTo>
                  <a:pt x="517271" y="2310714"/>
                  <a:pt x="0" y="1793443"/>
                  <a:pt x="0" y="1155357"/>
                </a:cubicBezTo>
                <a:cubicBezTo>
                  <a:pt x="0" y="517271"/>
                  <a:pt x="517271" y="0"/>
                  <a:pt x="1155357" y="0"/>
                </a:cubicBezTo>
                <a:close/>
              </a:path>
            </a:pathLst>
          </a:custGeom>
          <a:solidFill>
            <a:schemeClr val="bg2"/>
          </a:solidFill>
        </p:spPr>
        <p:txBody>
          <a:bodyPr wrap="square" anchor="ctr" anchorCtr="0">
            <a:noAutofit/>
          </a:bodyPr>
          <a:lstStyle>
            <a:lvl1pPr algn="ctr">
              <a:defRPr sz="1800">
                <a:solidFill>
                  <a:schemeClr val="tx1"/>
                </a:solidFill>
              </a:defRPr>
            </a:lvl1pPr>
          </a:lstStyle>
          <a:p>
            <a:endParaRPr lang="en-GB" dirty="0"/>
          </a:p>
        </p:txBody>
      </p:sp>
      <p:sp>
        <p:nvSpPr>
          <p:cNvPr id="4" name="Title 3">
            <a:extLst>
              <a:ext uri="{FF2B5EF4-FFF2-40B4-BE49-F238E27FC236}">
                <a16:creationId xmlns:a16="http://schemas.microsoft.com/office/drawing/2014/main" id="{50F986E6-3D31-5FA9-E574-AD2731D3143D}"/>
              </a:ext>
            </a:extLst>
          </p:cNvPr>
          <p:cNvSpPr>
            <a:spLocks noGrp="1"/>
          </p:cNvSpPr>
          <p:nvPr>
            <p:ph type="title"/>
          </p:nvPr>
        </p:nvSpPr>
        <p:spPr>
          <a:xfrm>
            <a:off x="838200" y="380824"/>
            <a:ext cx="10515600" cy="1142400"/>
          </a:xfrm>
        </p:spPr>
        <p:txBody>
          <a:bodyPr/>
          <a:lstStyle/>
          <a:p>
            <a:r>
              <a:rPr lang="en-GB"/>
              <a:t>Click to edit Master title style</a:t>
            </a:r>
          </a:p>
        </p:txBody>
      </p:sp>
      <p:sp>
        <p:nvSpPr>
          <p:cNvPr id="25" name="Text Placeholder 5">
            <a:extLst>
              <a:ext uri="{FF2B5EF4-FFF2-40B4-BE49-F238E27FC236}">
                <a16:creationId xmlns:a16="http://schemas.microsoft.com/office/drawing/2014/main" id="{CB235058-EE32-43EC-3ECC-3603B147C1A8}"/>
              </a:ext>
            </a:extLst>
          </p:cNvPr>
          <p:cNvSpPr>
            <a:spLocks noGrp="1"/>
          </p:cNvSpPr>
          <p:nvPr>
            <p:ph type="body" sz="quarter" idx="31"/>
          </p:nvPr>
        </p:nvSpPr>
        <p:spPr>
          <a:xfrm>
            <a:off x="1596000" y="1586724"/>
            <a:ext cx="9000000" cy="1190078"/>
          </a:xfrm>
        </p:spPr>
        <p:txBody>
          <a:bodyPr/>
          <a:lstStyle>
            <a:lvl1pPr algn="ctr">
              <a:spcBef>
                <a:spcPts val="1200"/>
              </a:spcBef>
              <a:defRPr sz="1800" b="0" spc="0" baseline="0"/>
            </a:lvl1pPr>
          </a:lstStyle>
          <a:p>
            <a:pPr lvl="0"/>
            <a:r>
              <a:rPr lang="en-GB" dirty="0"/>
              <a:t>Click to edit Master text styles</a:t>
            </a:r>
          </a:p>
        </p:txBody>
      </p:sp>
      <p:sp>
        <p:nvSpPr>
          <p:cNvPr id="18" name="Text Placeholder 36">
            <a:extLst>
              <a:ext uri="{FF2B5EF4-FFF2-40B4-BE49-F238E27FC236}">
                <a16:creationId xmlns:a16="http://schemas.microsoft.com/office/drawing/2014/main" id="{00988929-479D-D048-B76C-3AE100F22D2B}"/>
              </a:ext>
            </a:extLst>
          </p:cNvPr>
          <p:cNvSpPr>
            <a:spLocks noGrp="1"/>
          </p:cNvSpPr>
          <p:nvPr>
            <p:ph type="body" sz="quarter" idx="32" hasCustomPrompt="1"/>
          </p:nvPr>
        </p:nvSpPr>
        <p:spPr>
          <a:xfrm>
            <a:off x="2646120" y="4590534"/>
            <a:ext cx="1476000" cy="539115"/>
          </a:xfrm>
          <a:prstGeom prst="rect">
            <a:avLst/>
          </a:prstGeom>
        </p:spPr>
        <p:txBody>
          <a:bodyPr/>
          <a:lstStyle>
            <a:lvl1pPr marL="0" indent="0" algn="ctr">
              <a:lnSpc>
                <a:spcPct val="80000"/>
              </a:lnSpc>
              <a:spcBef>
                <a:spcPts val="100"/>
              </a:spcBef>
              <a:buFont typeface="Arial" panose="020B0604020202020204" pitchFamily="34" charset="0"/>
              <a:buNone/>
              <a:defRPr sz="1400" b="1" i="0" cap="all" spc="-10" baseline="0">
                <a:solidFill>
                  <a:schemeClr val="tx1"/>
                </a:solidFill>
                <a:latin typeface="Calibri" panose="020F0502020204030204" pitchFamily="34" charset="0"/>
                <a:cs typeface="Calibri" panose="020F0502020204030204" pitchFamily="34" charset="0"/>
              </a:defRPr>
            </a:lvl1pPr>
            <a:lvl2pPr marL="0" indent="0" algn="ctr">
              <a:lnSpc>
                <a:spcPct val="80000"/>
              </a:lnSpc>
              <a:spcBef>
                <a:spcPts val="100"/>
              </a:spcBef>
              <a:buNone/>
              <a:defRPr sz="1400" b="1" i="0" spc="-10" baseline="0">
                <a:solidFill>
                  <a:schemeClr val="tx1"/>
                </a:solidFill>
                <a:latin typeface="Calibri Light" panose="020F0302020204030204" pitchFamily="34" charset="0"/>
                <a:cs typeface="Calibri Light" panose="020F03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Name</a:t>
            </a:r>
          </a:p>
          <a:p>
            <a:pPr lvl="1"/>
            <a:r>
              <a:rPr lang="en-GB" dirty="0"/>
              <a:t>Second level</a:t>
            </a:r>
          </a:p>
        </p:txBody>
      </p:sp>
      <p:sp>
        <p:nvSpPr>
          <p:cNvPr id="20" name="Text Placeholder 36">
            <a:extLst>
              <a:ext uri="{FF2B5EF4-FFF2-40B4-BE49-F238E27FC236}">
                <a16:creationId xmlns:a16="http://schemas.microsoft.com/office/drawing/2014/main" id="{47F20924-5FE3-7A4E-9B68-776E91AD81FD}"/>
              </a:ext>
            </a:extLst>
          </p:cNvPr>
          <p:cNvSpPr>
            <a:spLocks noGrp="1"/>
          </p:cNvSpPr>
          <p:nvPr>
            <p:ph type="body" sz="quarter" idx="33" hasCustomPrompt="1"/>
          </p:nvPr>
        </p:nvSpPr>
        <p:spPr>
          <a:xfrm>
            <a:off x="4454040" y="4590534"/>
            <a:ext cx="1476000" cy="539115"/>
          </a:xfrm>
          <a:prstGeom prst="rect">
            <a:avLst/>
          </a:prstGeom>
        </p:spPr>
        <p:txBody>
          <a:bodyPr/>
          <a:lstStyle>
            <a:lvl1pPr marL="0" indent="0" algn="ctr">
              <a:lnSpc>
                <a:spcPct val="80000"/>
              </a:lnSpc>
              <a:spcBef>
                <a:spcPts val="100"/>
              </a:spcBef>
              <a:buFont typeface="Arial" panose="020B0604020202020204" pitchFamily="34" charset="0"/>
              <a:buNone/>
              <a:defRPr sz="1400" b="1" i="0" cap="all" spc="-10" baseline="0">
                <a:solidFill>
                  <a:schemeClr val="tx1"/>
                </a:solidFill>
                <a:latin typeface="Calibri" panose="020F0502020204030204" pitchFamily="34" charset="0"/>
                <a:cs typeface="Calibri" panose="020F0502020204030204" pitchFamily="34" charset="0"/>
              </a:defRPr>
            </a:lvl1pPr>
            <a:lvl2pPr marL="0" indent="0" algn="ctr">
              <a:lnSpc>
                <a:spcPct val="80000"/>
              </a:lnSpc>
              <a:spcBef>
                <a:spcPts val="100"/>
              </a:spcBef>
              <a:buNone/>
              <a:defRPr sz="1400" b="0" i="0" spc="-10" baseline="0">
                <a:solidFill>
                  <a:schemeClr val="tx1"/>
                </a:solidFill>
                <a:latin typeface="Calibri Light" panose="020F0302020204030204" pitchFamily="34" charset="0"/>
                <a:cs typeface="Calibri Light" panose="020F03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Name</a:t>
            </a:r>
          </a:p>
          <a:p>
            <a:pPr lvl="1"/>
            <a:r>
              <a:rPr lang="en-GB" dirty="0"/>
              <a:t>Second level</a:t>
            </a:r>
          </a:p>
        </p:txBody>
      </p:sp>
      <p:sp>
        <p:nvSpPr>
          <p:cNvPr id="22" name="Text Placeholder 36">
            <a:extLst>
              <a:ext uri="{FF2B5EF4-FFF2-40B4-BE49-F238E27FC236}">
                <a16:creationId xmlns:a16="http://schemas.microsoft.com/office/drawing/2014/main" id="{560FA80B-7AEC-D849-AC48-27D95ABC4E60}"/>
              </a:ext>
            </a:extLst>
          </p:cNvPr>
          <p:cNvSpPr>
            <a:spLocks noGrp="1"/>
          </p:cNvSpPr>
          <p:nvPr>
            <p:ph type="body" sz="quarter" idx="34" hasCustomPrompt="1"/>
          </p:nvPr>
        </p:nvSpPr>
        <p:spPr>
          <a:xfrm>
            <a:off x="6261960" y="4590534"/>
            <a:ext cx="1476000" cy="539115"/>
          </a:xfrm>
          <a:prstGeom prst="rect">
            <a:avLst/>
          </a:prstGeom>
        </p:spPr>
        <p:txBody>
          <a:bodyPr/>
          <a:lstStyle>
            <a:lvl1pPr marL="0" indent="0" algn="ctr">
              <a:lnSpc>
                <a:spcPct val="80000"/>
              </a:lnSpc>
              <a:spcBef>
                <a:spcPts val="100"/>
              </a:spcBef>
              <a:buFont typeface="Arial" panose="020B0604020202020204" pitchFamily="34" charset="0"/>
              <a:buNone/>
              <a:defRPr sz="1400" b="1" i="0" cap="all" spc="-10" baseline="0">
                <a:solidFill>
                  <a:schemeClr val="tx1"/>
                </a:solidFill>
                <a:latin typeface="Calibri" panose="020F0502020204030204" pitchFamily="34" charset="0"/>
                <a:cs typeface="Calibri" panose="020F0502020204030204" pitchFamily="34" charset="0"/>
              </a:defRPr>
            </a:lvl1pPr>
            <a:lvl2pPr marL="0" indent="0" algn="ctr">
              <a:lnSpc>
                <a:spcPct val="80000"/>
              </a:lnSpc>
              <a:spcBef>
                <a:spcPts val="100"/>
              </a:spcBef>
              <a:buNone/>
              <a:defRPr sz="1400" b="0" i="0" spc="-10" baseline="0">
                <a:solidFill>
                  <a:schemeClr val="tx1"/>
                </a:solidFill>
                <a:latin typeface="Calibri Light" panose="020F0302020204030204" pitchFamily="34" charset="0"/>
                <a:cs typeface="Calibri Light" panose="020F03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Name</a:t>
            </a:r>
          </a:p>
          <a:p>
            <a:pPr lvl="1"/>
            <a:r>
              <a:rPr lang="en-GB" dirty="0"/>
              <a:t>Second level</a:t>
            </a:r>
          </a:p>
        </p:txBody>
      </p:sp>
      <p:sp>
        <p:nvSpPr>
          <p:cNvPr id="23" name="Text Placeholder 36">
            <a:extLst>
              <a:ext uri="{FF2B5EF4-FFF2-40B4-BE49-F238E27FC236}">
                <a16:creationId xmlns:a16="http://schemas.microsoft.com/office/drawing/2014/main" id="{6B146536-EB93-0544-AD6D-BE9C3AACDD7D}"/>
              </a:ext>
            </a:extLst>
          </p:cNvPr>
          <p:cNvSpPr>
            <a:spLocks noGrp="1"/>
          </p:cNvSpPr>
          <p:nvPr>
            <p:ph type="body" sz="quarter" idx="35" hasCustomPrompt="1"/>
          </p:nvPr>
        </p:nvSpPr>
        <p:spPr>
          <a:xfrm>
            <a:off x="8069880" y="4590534"/>
            <a:ext cx="1476000" cy="539115"/>
          </a:xfrm>
          <a:prstGeom prst="rect">
            <a:avLst/>
          </a:prstGeom>
        </p:spPr>
        <p:txBody>
          <a:bodyPr/>
          <a:lstStyle>
            <a:lvl1pPr marL="0" indent="0" algn="ctr">
              <a:lnSpc>
                <a:spcPct val="80000"/>
              </a:lnSpc>
              <a:spcBef>
                <a:spcPts val="100"/>
              </a:spcBef>
              <a:buFont typeface="Arial" panose="020B0604020202020204" pitchFamily="34" charset="0"/>
              <a:buNone/>
              <a:defRPr sz="1400" b="1" i="0" cap="all" spc="-10" baseline="0">
                <a:solidFill>
                  <a:schemeClr val="tx1"/>
                </a:solidFill>
                <a:latin typeface="Calibri" panose="020F0502020204030204" pitchFamily="34" charset="0"/>
                <a:cs typeface="Calibri" panose="020F0502020204030204" pitchFamily="34" charset="0"/>
              </a:defRPr>
            </a:lvl1pPr>
            <a:lvl2pPr marL="0" indent="0" algn="ctr">
              <a:lnSpc>
                <a:spcPct val="80000"/>
              </a:lnSpc>
              <a:spcBef>
                <a:spcPts val="100"/>
              </a:spcBef>
              <a:buNone/>
              <a:defRPr sz="1400" b="0" i="0" spc="-10" baseline="0">
                <a:solidFill>
                  <a:schemeClr val="tx1"/>
                </a:solidFill>
                <a:latin typeface="Calibri Light" panose="020F0302020204030204" pitchFamily="34" charset="0"/>
                <a:cs typeface="Calibri Light" panose="020F03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Name</a:t>
            </a:r>
          </a:p>
          <a:p>
            <a:pPr lvl="1"/>
            <a:r>
              <a:rPr lang="en-GB" dirty="0"/>
              <a:t>Second level</a:t>
            </a:r>
          </a:p>
        </p:txBody>
      </p:sp>
      <p:sp>
        <p:nvSpPr>
          <p:cNvPr id="28" name="Text Placeholder 36">
            <a:extLst>
              <a:ext uri="{FF2B5EF4-FFF2-40B4-BE49-F238E27FC236}">
                <a16:creationId xmlns:a16="http://schemas.microsoft.com/office/drawing/2014/main" id="{F7053036-8443-5C4D-96F0-C0656C415732}"/>
              </a:ext>
            </a:extLst>
          </p:cNvPr>
          <p:cNvSpPr>
            <a:spLocks noGrp="1"/>
          </p:cNvSpPr>
          <p:nvPr>
            <p:ph type="body" sz="quarter" idx="36" hasCustomPrompt="1"/>
          </p:nvPr>
        </p:nvSpPr>
        <p:spPr>
          <a:xfrm>
            <a:off x="9877800" y="4590534"/>
            <a:ext cx="1476000" cy="539115"/>
          </a:xfrm>
          <a:prstGeom prst="rect">
            <a:avLst/>
          </a:prstGeom>
        </p:spPr>
        <p:txBody>
          <a:bodyPr/>
          <a:lstStyle>
            <a:lvl1pPr marL="0" indent="0" algn="ctr">
              <a:lnSpc>
                <a:spcPct val="80000"/>
              </a:lnSpc>
              <a:spcBef>
                <a:spcPts val="100"/>
              </a:spcBef>
              <a:buFont typeface="Arial" panose="020B0604020202020204" pitchFamily="34" charset="0"/>
              <a:buNone/>
              <a:defRPr sz="1400" b="1" i="0" cap="all" spc="-10" baseline="0">
                <a:solidFill>
                  <a:schemeClr val="tx1"/>
                </a:solidFill>
                <a:latin typeface="Calibri" panose="020F0502020204030204" pitchFamily="34" charset="0"/>
                <a:cs typeface="Calibri" panose="020F0502020204030204" pitchFamily="34" charset="0"/>
              </a:defRPr>
            </a:lvl1pPr>
            <a:lvl2pPr marL="0" indent="0" algn="ctr">
              <a:lnSpc>
                <a:spcPct val="80000"/>
              </a:lnSpc>
              <a:spcBef>
                <a:spcPts val="100"/>
              </a:spcBef>
              <a:buNone/>
              <a:defRPr sz="1400" b="1" i="0" spc="-10" baseline="0">
                <a:solidFill>
                  <a:schemeClr val="tx1"/>
                </a:solidFill>
                <a:latin typeface="Calibri Light" panose="020F0302020204030204" pitchFamily="34" charset="0"/>
                <a:cs typeface="Calibri Light" panose="020F03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Name</a:t>
            </a:r>
          </a:p>
          <a:p>
            <a:pPr lvl="1"/>
            <a:r>
              <a:rPr lang="en-GB" dirty="0"/>
              <a:t>Second level</a:t>
            </a:r>
          </a:p>
        </p:txBody>
      </p:sp>
      <p:sp>
        <p:nvSpPr>
          <p:cNvPr id="3" name="Platshållare för bildnummer 2">
            <a:extLst>
              <a:ext uri="{FF2B5EF4-FFF2-40B4-BE49-F238E27FC236}">
                <a16:creationId xmlns:a16="http://schemas.microsoft.com/office/drawing/2014/main" id="{09CF1ADF-C600-D840-AFB6-77FA9412D3CD}"/>
              </a:ext>
            </a:extLst>
          </p:cNvPr>
          <p:cNvSpPr>
            <a:spLocks noGrp="1"/>
          </p:cNvSpPr>
          <p:nvPr>
            <p:ph type="sldNum" sz="quarter" idx="37"/>
          </p:nvPr>
        </p:nvSpPr>
        <p:spPr/>
        <p:txBody>
          <a:bodyPr/>
          <a:lstStyle/>
          <a:p>
            <a:fld id="{3E07252E-534E-2846-9A3F-2B17A781E03F}" type="slidenum">
              <a:rPr lang="sv-SE" smtClean="0"/>
              <a:pPr/>
              <a:t>‹#›</a:t>
            </a:fld>
            <a:endParaRPr lang="sv-SE" dirty="0"/>
          </a:p>
        </p:txBody>
      </p:sp>
    </p:spTree>
    <p:extLst>
      <p:ext uri="{BB962C8B-B14F-4D97-AF65-F5344CB8AC3E}">
        <p14:creationId xmlns:p14="http://schemas.microsoft.com/office/powerpoint/2010/main" val="2102110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C6B4C-138B-474C-AE55-721708274A9A}" type="datetimeFigureOut">
              <a:rPr lang="en-US" smtClean="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1DA3BB-D850-2F4F-B3A7-C5CDD760BC98}" type="slidenum">
              <a:rPr lang="en-US" smtClean="0"/>
              <a:t>‹#›</a:t>
            </a:fld>
            <a:endParaRPr lang="en-US"/>
          </a:p>
        </p:txBody>
      </p:sp>
    </p:spTree>
    <p:extLst>
      <p:ext uri="{BB962C8B-B14F-4D97-AF65-F5344CB8AC3E}">
        <p14:creationId xmlns:p14="http://schemas.microsoft.com/office/powerpoint/2010/main" val="464674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83982-D124-9B69-E711-9810A006A6B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5D5B9CB-0291-CBB9-9211-6A0BC4AA972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5FCA71-3220-1C4A-5BB0-956FF00A3F4D}"/>
              </a:ext>
            </a:extLst>
          </p:cNvPr>
          <p:cNvSpPr>
            <a:spLocks noGrp="1"/>
          </p:cNvSpPr>
          <p:nvPr>
            <p:ph type="dt" sz="half" idx="10"/>
          </p:nvPr>
        </p:nvSpPr>
        <p:spPr/>
        <p:txBody>
          <a:bodyPr/>
          <a:lstStyle/>
          <a:p>
            <a:fld id="{99C1F7CF-048E-49C2-964C-13BDD817EE86}" type="datetimeFigureOut">
              <a:rPr lang="sv-SE" smtClean="0"/>
              <a:t>2025-09-29</a:t>
            </a:fld>
            <a:endParaRPr lang="sv-SE"/>
          </a:p>
        </p:txBody>
      </p:sp>
      <p:sp>
        <p:nvSpPr>
          <p:cNvPr id="5" name="Platshållare för sidfot 4">
            <a:extLst>
              <a:ext uri="{FF2B5EF4-FFF2-40B4-BE49-F238E27FC236}">
                <a16:creationId xmlns:a16="http://schemas.microsoft.com/office/drawing/2014/main" id="{830407AE-A37D-8FBA-B918-7A587008F42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6EB91C6-207D-902C-9E45-D5FEF338919F}"/>
              </a:ext>
            </a:extLst>
          </p:cNvPr>
          <p:cNvSpPr>
            <a:spLocks noGrp="1"/>
          </p:cNvSpPr>
          <p:nvPr>
            <p:ph type="sldNum" sz="quarter" idx="12"/>
          </p:nvPr>
        </p:nvSpPr>
        <p:spPr/>
        <p:txBody>
          <a:bodyPr/>
          <a:lstStyle/>
          <a:p>
            <a:fld id="{B69C1B9E-5AE1-4B96-A721-48EA9ADC9F28}" type="slidenum">
              <a:rPr lang="sv-SE" smtClean="0"/>
              <a:t>‹#›</a:t>
            </a:fld>
            <a:endParaRPr lang="sv-SE"/>
          </a:p>
        </p:txBody>
      </p:sp>
    </p:spTree>
    <p:extLst>
      <p:ext uri="{BB962C8B-B14F-4D97-AF65-F5344CB8AC3E}">
        <p14:creationId xmlns:p14="http://schemas.microsoft.com/office/powerpoint/2010/main" val="3706631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80824"/>
            <a:ext cx="10515600" cy="1142400"/>
          </a:xfrm>
          <a:prstGeom prst="rect">
            <a:avLst/>
          </a:prstGeom>
          <a:noFill/>
          <a:ln>
            <a:noFill/>
          </a:ln>
        </p:spPr>
        <p:txBody>
          <a:bodyPr spcFirstLastPara="1" wrap="square" lIns="0" tIns="0" rIns="0" bIns="72000" anchor="b" anchorCtr="0">
            <a:noAutofit/>
          </a:bodyPr>
          <a:lstStyle>
            <a:lvl1pPr lvl="0" algn="ctr">
              <a:lnSpc>
                <a:spcPct val="8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593991" y="6147212"/>
            <a:ext cx="9140031" cy="103892"/>
          </a:xfrm>
          <a:prstGeom prst="rect">
            <a:avLst/>
          </a:prstGeom>
          <a:noFill/>
          <a:ln>
            <a:noFill/>
          </a:ln>
        </p:spPr>
        <p:txBody>
          <a:bodyPr spcFirstLastPara="1" wrap="square" lIns="0" tIns="0" rIns="0" bIns="0" anchor="b" anchorCtr="0">
            <a:spAutoFit/>
          </a:bodyPr>
          <a:lstStyle>
            <a:lvl1pPr marL="457200" lvl="0" indent="-228600" algn="l">
              <a:lnSpc>
                <a:spcPct val="100000"/>
              </a:lnSpc>
              <a:spcBef>
                <a:spcPts val="1800"/>
              </a:spcBef>
              <a:spcAft>
                <a:spcPts val="0"/>
              </a:spcAft>
              <a:buSzPts val="675"/>
              <a:buNone/>
              <a:defRPr sz="675">
                <a:solidFill>
                  <a:srgbClr val="ADAEB2"/>
                </a:solidFill>
              </a:defRPr>
            </a:lvl1pPr>
            <a:lvl2pPr marL="914400" lvl="1" indent="-342900" algn="l">
              <a:lnSpc>
                <a:spcPct val="100000"/>
              </a:lnSpc>
              <a:spcBef>
                <a:spcPts val="800"/>
              </a:spcBef>
              <a:spcAft>
                <a:spcPts val="0"/>
              </a:spcAft>
              <a:buSzPts val="1800"/>
              <a:buChar char="•"/>
              <a:defRPr/>
            </a:lvl2pPr>
            <a:lvl3pPr marL="1371600" lvl="2" indent="-228600" algn="l">
              <a:lnSpc>
                <a:spcPct val="100000"/>
              </a:lnSpc>
              <a:spcBef>
                <a:spcPts val="600"/>
              </a:spcBef>
              <a:spcAft>
                <a:spcPts val="0"/>
              </a:spcAft>
              <a:buClr>
                <a:schemeClr val="dk1"/>
              </a:buClr>
              <a:buSzPts val="1800"/>
              <a:buNone/>
              <a:defRPr/>
            </a:lvl3pPr>
            <a:lvl4pPr marL="1828800" lvl="3" indent="-228600" algn="l">
              <a:lnSpc>
                <a:spcPct val="90000"/>
              </a:lnSpc>
              <a:spcBef>
                <a:spcPts val="2000"/>
              </a:spcBef>
              <a:spcAft>
                <a:spcPts val="0"/>
              </a:spcAft>
              <a:buClr>
                <a:schemeClr val="dk1"/>
              </a:buClr>
              <a:buSzPts val="1800"/>
              <a:buNone/>
              <a:defRPr/>
            </a:lvl4pPr>
            <a:lvl5pPr marL="2286000" lvl="4" indent="-228600" algn="l">
              <a:lnSpc>
                <a:spcPct val="100000"/>
              </a:lnSpc>
              <a:spcBef>
                <a:spcPts val="2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20"/>
          <p:cNvSpPr txBox="1">
            <a:spLocks noGrp="1"/>
          </p:cNvSpPr>
          <p:nvPr>
            <p:ph type="sldNum" idx="12"/>
          </p:nvPr>
        </p:nvSpPr>
        <p:spPr>
          <a:xfrm>
            <a:off x="237867" y="6376598"/>
            <a:ext cx="300850" cy="299338"/>
          </a:xfrm>
          <a:prstGeom prst="rect">
            <a:avLst/>
          </a:prstGeom>
          <a:noFill/>
          <a:ln>
            <a:noFill/>
          </a:ln>
        </p:spPr>
        <p:txBody>
          <a:bodyPr spcFirstLastPara="1" wrap="square" lIns="0" tIns="7200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150886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F45F47-FCD4-EB22-189F-54085B47267A}"/>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0689DEE-DFF1-F33A-BA11-D1FC61323043}"/>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4" name="Platshållare för sidfot 3">
            <a:extLst>
              <a:ext uri="{FF2B5EF4-FFF2-40B4-BE49-F238E27FC236}">
                <a16:creationId xmlns:a16="http://schemas.microsoft.com/office/drawing/2014/main" id="{CD86B3AB-2B83-BF8A-1445-8C51470438E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E7744D9-83E5-E841-5084-639E8C6B7124}"/>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2413789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1EEA3FE-CED4-18AE-9941-48CB84D842B9}"/>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3" name="Platshållare för sidfot 2">
            <a:extLst>
              <a:ext uri="{FF2B5EF4-FFF2-40B4-BE49-F238E27FC236}">
                <a16:creationId xmlns:a16="http://schemas.microsoft.com/office/drawing/2014/main" id="{7E0CA0CE-7D82-7EA1-58E3-96D4CA99719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30556DC-216B-3448-112B-6FB9EB89AD42}"/>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210652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4F8C95-01FB-D2E7-80A2-0738E89C7C2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9C43839-4B5A-F844-545F-3F2EAD146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A712A61-4E3F-A65C-E5A2-25451B785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8B115DA-1C2D-C12F-2D66-3986F1AA63B1}"/>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6" name="Platshållare för sidfot 5">
            <a:extLst>
              <a:ext uri="{FF2B5EF4-FFF2-40B4-BE49-F238E27FC236}">
                <a16:creationId xmlns:a16="http://schemas.microsoft.com/office/drawing/2014/main" id="{9A0B67FF-556E-8B4E-322E-EE038231964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80B41B3-151C-E36C-6E97-54F5C6D0DA5C}"/>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3261373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397DE-B5C7-AD24-39B1-18FD1BF9DC5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BEFEF45-BC83-A733-DC5D-2F06432F1A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4C8AF92E-1895-B8B8-46A9-5103DD07F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A79A1D6-FD29-082C-83D8-CB1B33945782}"/>
              </a:ext>
            </a:extLst>
          </p:cNvPr>
          <p:cNvSpPr>
            <a:spLocks noGrp="1"/>
          </p:cNvSpPr>
          <p:nvPr>
            <p:ph type="dt" sz="half" idx="10"/>
          </p:nvPr>
        </p:nvSpPr>
        <p:spPr/>
        <p:txBody>
          <a:bodyPr/>
          <a:lstStyle/>
          <a:p>
            <a:fld id="{FE6488B1-162F-4C07-9B4E-40D43927549A}" type="datetimeFigureOut">
              <a:rPr lang="sv-SE" smtClean="0"/>
              <a:t>2025-09-29</a:t>
            </a:fld>
            <a:endParaRPr lang="sv-SE"/>
          </a:p>
        </p:txBody>
      </p:sp>
      <p:sp>
        <p:nvSpPr>
          <p:cNvPr id="6" name="Platshållare för sidfot 5">
            <a:extLst>
              <a:ext uri="{FF2B5EF4-FFF2-40B4-BE49-F238E27FC236}">
                <a16:creationId xmlns:a16="http://schemas.microsoft.com/office/drawing/2014/main" id="{C3FE09A2-D45E-002D-A9F4-6211570AA17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850A90B-FE0C-32E1-E2A4-665F3BF73760}"/>
              </a:ext>
            </a:extLst>
          </p:cNvPr>
          <p:cNvSpPr>
            <a:spLocks noGrp="1"/>
          </p:cNvSpPr>
          <p:nvPr>
            <p:ph type="sldNum" sz="quarter" idx="12"/>
          </p:nvPr>
        </p:nvSpPr>
        <p:spPr/>
        <p:txBody>
          <a:bodyPr/>
          <a:lstStyle/>
          <a:p>
            <a:fld id="{8EE4B723-541F-4C6F-91D6-A44945188663}" type="slidenum">
              <a:rPr lang="sv-SE" smtClean="0"/>
              <a:t>‹#›</a:t>
            </a:fld>
            <a:endParaRPr lang="sv-SE"/>
          </a:p>
        </p:txBody>
      </p:sp>
    </p:spTree>
    <p:extLst>
      <p:ext uri="{BB962C8B-B14F-4D97-AF65-F5344CB8AC3E}">
        <p14:creationId xmlns:p14="http://schemas.microsoft.com/office/powerpoint/2010/main" val="201162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emf"/><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12B099D-753F-98F3-B49A-AF5038533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DF56A42-F01B-757A-544A-27EEB5EE29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B208A7D-B141-6816-2B64-0CC67C41F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6488B1-162F-4C07-9B4E-40D43927549A}" type="datetimeFigureOut">
              <a:rPr lang="sv-SE" smtClean="0"/>
              <a:t>2025-09-29</a:t>
            </a:fld>
            <a:endParaRPr lang="sv-SE"/>
          </a:p>
        </p:txBody>
      </p:sp>
      <p:sp>
        <p:nvSpPr>
          <p:cNvPr id="5" name="Platshållare för sidfot 4">
            <a:extLst>
              <a:ext uri="{FF2B5EF4-FFF2-40B4-BE49-F238E27FC236}">
                <a16:creationId xmlns:a16="http://schemas.microsoft.com/office/drawing/2014/main" id="{DDE0CCC9-D0E0-74A2-C39D-47FB77D8D4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C2C4BA47-9DEB-DA40-5674-C7BC1A1DF2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E4B723-541F-4C6F-91D6-A44945188663}" type="slidenum">
              <a:rPr lang="sv-SE" smtClean="0"/>
              <a:t>‹#›</a:t>
            </a:fld>
            <a:endParaRPr lang="sv-SE"/>
          </a:p>
        </p:txBody>
      </p:sp>
    </p:spTree>
    <p:extLst>
      <p:ext uri="{BB962C8B-B14F-4D97-AF65-F5344CB8AC3E}">
        <p14:creationId xmlns:p14="http://schemas.microsoft.com/office/powerpoint/2010/main" val="777507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C83B8C7-A5DF-4700-A20C-06B14028C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Möte Riksstroke referensgrupp 6 februari 2025</a:t>
            </a:r>
          </a:p>
        </p:txBody>
      </p:sp>
      <p:sp>
        <p:nvSpPr>
          <p:cNvPr id="3" name="Platshållare för text 2">
            <a:extLst>
              <a:ext uri="{FF2B5EF4-FFF2-40B4-BE49-F238E27FC236}">
                <a16:creationId xmlns:a16="http://schemas.microsoft.com/office/drawing/2014/main" id="{6FA8D85F-C997-4036-A6C8-4CC4583CD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Bakgrund och projektinfo</a:t>
            </a:r>
          </a:p>
          <a:p>
            <a:pPr lvl="0"/>
            <a:r>
              <a:rPr lang="sv-SE" dirty="0"/>
              <a:t>Formulär</a:t>
            </a:r>
          </a:p>
          <a:p>
            <a:pPr lvl="0"/>
            <a:r>
              <a:rPr lang="sv-SE" dirty="0"/>
              <a:t>Demo INCA</a:t>
            </a:r>
          </a:p>
          <a:p>
            <a:pPr lvl="3"/>
            <a:endParaRPr lang="sv-SE" dirty="0"/>
          </a:p>
        </p:txBody>
      </p:sp>
      <p:sp>
        <p:nvSpPr>
          <p:cNvPr id="7" name="textruta 6">
            <a:extLst>
              <a:ext uri="{FF2B5EF4-FFF2-40B4-BE49-F238E27FC236}">
                <a16:creationId xmlns:a16="http://schemas.microsoft.com/office/drawing/2014/main" id="{BD7E33CB-350F-435A-91EA-D1B40F43B0BA}"/>
              </a:ext>
            </a:extLst>
          </p:cNvPr>
          <p:cNvSpPr txBox="1"/>
          <p:nvPr userDrawn="1"/>
        </p:nvSpPr>
        <p:spPr>
          <a:xfrm>
            <a:off x="8" y="6496577"/>
            <a:ext cx="10515600" cy="360000"/>
          </a:xfrm>
          <a:prstGeom prst="rect">
            <a:avLst/>
          </a:prstGeom>
          <a:solidFill>
            <a:srgbClr val="B50B1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black"/>
              </a:solidFill>
              <a:effectLst/>
              <a:uLnTx/>
              <a:uFillTx/>
            </a:endParaRPr>
          </a:p>
        </p:txBody>
      </p:sp>
      <p:pic>
        <p:nvPicPr>
          <p:cNvPr id="8" name="Bildobjekt 7">
            <a:extLst>
              <a:ext uri="{FF2B5EF4-FFF2-40B4-BE49-F238E27FC236}">
                <a16:creationId xmlns:a16="http://schemas.microsoft.com/office/drawing/2014/main" id="{6311C8EF-EA09-4C83-B5F7-F8E408BE4C5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733737" y="6165130"/>
            <a:ext cx="1383097" cy="648000"/>
          </a:xfrm>
          <a:prstGeom prst="rect">
            <a:avLst/>
          </a:prstGeom>
        </p:spPr>
      </p:pic>
    </p:spTree>
    <p:extLst>
      <p:ext uri="{BB962C8B-B14F-4D97-AF65-F5344CB8AC3E}">
        <p14:creationId xmlns:p14="http://schemas.microsoft.com/office/powerpoint/2010/main" val="935774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000" kern="1200">
          <a:solidFill>
            <a:srgbClr val="2869B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869BB"/>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Clr>
          <a:srgbClr val="2869BB"/>
        </a:buClr>
        <a:buFont typeface="Arial" panose="020B0604020202020204" pitchFamily="34" charset="0"/>
        <a:buNone/>
        <a:defRPr sz="2400"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500"/>
        </a:spcBef>
        <a:buClr>
          <a:srgbClr val="2869BB"/>
        </a:buClr>
        <a:buFont typeface="Arial" panose="020B0604020202020204" pitchFamily="34" charset="0"/>
        <a:buNone/>
        <a:defRPr sz="2000"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500"/>
        </a:spcBef>
        <a:buClr>
          <a:srgbClr val="2869BB"/>
        </a:buClr>
        <a:buFont typeface="Arial" panose="020B0604020202020204" pitchFamily="34" charset="0"/>
        <a:buNone/>
        <a:defRPr sz="1800"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500"/>
        </a:spcBef>
        <a:buClr>
          <a:srgbClr val="2869BB"/>
        </a:buClr>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solidFill>
                  <a:prstClr val="black">
                    <a:tint val="75000"/>
                  </a:prstClr>
                </a:solidFill>
              </a:rPr>
              <a:t>2017-03-21</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solidFill>
                  <a:prstClr val="black">
                    <a:tint val="75000"/>
                  </a:prstClr>
                </a:solidFill>
              </a:rPr>
              <a:t>S Åsberg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7679034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C83B8C7-A5DF-4700-A20C-06B14028C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6FA8D85F-C997-4036-A6C8-4CC4583CD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7" name="textruta 6">
            <a:extLst>
              <a:ext uri="{FF2B5EF4-FFF2-40B4-BE49-F238E27FC236}">
                <a16:creationId xmlns:a16="http://schemas.microsoft.com/office/drawing/2014/main" id="{BD7E33CB-350F-435A-91EA-D1B40F43B0BA}"/>
              </a:ext>
            </a:extLst>
          </p:cNvPr>
          <p:cNvSpPr txBox="1"/>
          <p:nvPr userDrawn="1"/>
        </p:nvSpPr>
        <p:spPr>
          <a:xfrm>
            <a:off x="8" y="6496577"/>
            <a:ext cx="10515600" cy="360000"/>
          </a:xfrm>
          <a:prstGeom prst="rect">
            <a:avLst/>
          </a:prstGeom>
          <a:solidFill>
            <a:srgbClr val="B50B1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black"/>
              </a:solidFill>
              <a:effectLst/>
              <a:uLnTx/>
              <a:uFillTx/>
            </a:endParaRPr>
          </a:p>
        </p:txBody>
      </p:sp>
      <p:pic>
        <p:nvPicPr>
          <p:cNvPr id="8" name="Bildobjekt 7">
            <a:extLst>
              <a:ext uri="{FF2B5EF4-FFF2-40B4-BE49-F238E27FC236}">
                <a16:creationId xmlns:a16="http://schemas.microsoft.com/office/drawing/2014/main" id="{6311C8EF-EA09-4C83-B5F7-F8E408BE4C5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733737" y="6165130"/>
            <a:ext cx="1383097" cy="648000"/>
          </a:xfrm>
          <a:prstGeom prst="rect">
            <a:avLst/>
          </a:prstGeom>
        </p:spPr>
      </p:pic>
    </p:spTree>
    <p:extLst>
      <p:ext uri="{BB962C8B-B14F-4D97-AF65-F5344CB8AC3E}">
        <p14:creationId xmlns:p14="http://schemas.microsoft.com/office/powerpoint/2010/main" val="39197435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l" defTabSz="914400" rtl="0" eaLnBrk="1" latinLnBrk="0" hangingPunct="1">
        <a:lnSpc>
          <a:spcPct val="90000"/>
        </a:lnSpc>
        <a:spcBef>
          <a:spcPct val="0"/>
        </a:spcBef>
        <a:buNone/>
        <a:defRPr sz="4000" kern="1200">
          <a:solidFill>
            <a:srgbClr val="2869B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869BB"/>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2869BB"/>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2869BB"/>
        </a:buClr>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2869BB"/>
        </a:buClr>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2869BB"/>
        </a:buClr>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2" name="Frihandsfigur 21">
            <a:extLst>
              <a:ext uri="{FF2B5EF4-FFF2-40B4-BE49-F238E27FC236}">
                <a16:creationId xmlns:a16="http://schemas.microsoft.com/office/drawing/2014/main" id="{B6E8CE0E-7FAE-407E-843C-A85185DC6B2F}"/>
              </a:ext>
            </a:extLst>
          </p:cNvPr>
          <p:cNvSpPr/>
          <p:nvPr/>
        </p:nvSpPr>
        <p:spPr>
          <a:xfrm>
            <a:off x="0" y="5653048"/>
            <a:ext cx="12192000" cy="1126514"/>
          </a:xfrm>
          <a:custGeom>
            <a:avLst/>
            <a:gdLst>
              <a:gd name="connsiteX0" fmla="*/ 6798501 w 12192000"/>
              <a:gd name="connsiteY0" fmla="*/ 374833 h 1126514"/>
              <a:gd name="connsiteX1" fmla="*/ 0 w 12192000"/>
              <a:gd name="connsiteY1" fmla="*/ 125264 h 1126514"/>
              <a:gd name="connsiteX2" fmla="*/ 0 w 12192000"/>
              <a:gd name="connsiteY2" fmla="*/ 1126515 h 1126514"/>
              <a:gd name="connsiteX3" fmla="*/ 12192000 w 12192000"/>
              <a:gd name="connsiteY3" fmla="*/ 1126515 h 1126514"/>
              <a:gd name="connsiteX4" fmla="*/ 12192000 w 12192000"/>
              <a:gd name="connsiteY4" fmla="*/ 112675 h 1126514"/>
              <a:gd name="connsiteX5" fmla="*/ 6798501 w 12192000"/>
              <a:gd name="connsiteY5" fmla="*/ 374770 h 11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126514">
                <a:moveTo>
                  <a:pt x="6798501" y="374833"/>
                </a:moveTo>
                <a:cubicBezTo>
                  <a:pt x="3657854" y="958680"/>
                  <a:pt x="1136904" y="446320"/>
                  <a:pt x="0" y="125264"/>
                </a:cubicBezTo>
                <a:lnTo>
                  <a:pt x="0" y="1126515"/>
                </a:lnTo>
                <a:lnTo>
                  <a:pt x="12192000" y="1126515"/>
                </a:lnTo>
                <a:lnTo>
                  <a:pt x="12192000" y="112675"/>
                </a:lnTo>
                <a:cubicBezTo>
                  <a:pt x="10959656" y="-62372"/>
                  <a:pt x="9213469" y="-74138"/>
                  <a:pt x="6798501" y="374770"/>
                </a:cubicBezTo>
                <a:close/>
              </a:path>
            </a:pathLst>
          </a:custGeom>
          <a:solidFill>
            <a:schemeClr val="tx2">
              <a:lumMod val="60000"/>
              <a:lumOff val="40000"/>
            </a:schemeClr>
          </a:solidFill>
          <a:ln w="6350" cap="flat">
            <a:noFill/>
            <a:prstDash val="solid"/>
            <a:miter/>
          </a:ln>
        </p:spPr>
        <p:txBody>
          <a:bodyPr rtlCol="0" anchor="ctr"/>
          <a:lstStyle/>
          <a:p>
            <a:endParaRPr lang="en-GB"/>
          </a:p>
        </p:txBody>
      </p:sp>
      <p:sp>
        <p:nvSpPr>
          <p:cNvPr id="26" name="Frihandsfigur 25">
            <a:extLst>
              <a:ext uri="{FF2B5EF4-FFF2-40B4-BE49-F238E27FC236}">
                <a16:creationId xmlns:a16="http://schemas.microsoft.com/office/drawing/2014/main" id="{11D828D5-6C28-EE29-8AEC-CB84E8C39613}"/>
              </a:ext>
            </a:extLst>
          </p:cNvPr>
          <p:cNvSpPr/>
          <p:nvPr userDrawn="1"/>
        </p:nvSpPr>
        <p:spPr>
          <a:xfrm>
            <a:off x="0" y="5778601"/>
            <a:ext cx="12192000" cy="1079399"/>
          </a:xfrm>
          <a:custGeom>
            <a:avLst/>
            <a:gdLst>
              <a:gd name="connsiteX0" fmla="*/ 0 w 12192000"/>
              <a:gd name="connsiteY0" fmla="*/ 0 h 1079399"/>
              <a:gd name="connsiteX1" fmla="*/ 7256463 w 12192000"/>
              <a:gd name="connsiteY1" fmla="*/ 432460 h 1079399"/>
              <a:gd name="connsiteX2" fmla="*/ 12192000 w 12192000"/>
              <a:gd name="connsiteY2" fmla="*/ 74207 h 1079399"/>
              <a:gd name="connsiteX3" fmla="*/ 12192000 w 12192000"/>
              <a:gd name="connsiteY3" fmla="*/ 780061 h 1079399"/>
              <a:gd name="connsiteX4" fmla="*/ 12192000 w 12192000"/>
              <a:gd name="connsiteY4" fmla="*/ 1013840 h 1079399"/>
              <a:gd name="connsiteX5" fmla="*/ 12192000 w 12192000"/>
              <a:gd name="connsiteY5" fmla="*/ 1079399 h 1079399"/>
              <a:gd name="connsiteX6" fmla="*/ 0 w 12192000"/>
              <a:gd name="connsiteY6" fmla="*/ 1079399 h 1079399"/>
              <a:gd name="connsiteX7" fmla="*/ 0 w 12192000"/>
              <a:gd name="connsiteY7" fmla="*/ 1013840 h 1079399"/>
              <a:gd name="connsiteX8" fmla="*/ 0 w 12192000"/>
              <a:gd name="connsiteY8" fmla="*/ 780061 h 107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079399">
                <a:moveTo>
                  <a:pt x="0" y="0"/>
                </a:moveTo>
                <a:cubicBezTo>
                  <a:pt x="542163" y="195670"/>
                  <a:pt x="3432683" y="1134228"/>
                  <a:pt x="7256463" y="432460"/>
                </a:cubicBezTo>
                <a:cubicBezTo>
                  <a:pt x="9475915" y="25178"/>
                  <a:pt x="11067161" y="-24925"/>
                  <a:pt x="12192000" y="74207"/>
                </a:cubicBezTo>
                <a:lnTo>
                  <a:pt x="12192000" y="780061"/>
                </a:lnTo>
                <a:lnTo>
                  <a:pt x="12192000" y="1013840"/>
                </a:lnTo>
                <a:lnTo>
                  <a:pt x="12192000" y="1079399"/>
                </a:lnTo>
                <a:lnTo>
                  <a:pt x="0" y="1079399"/>
                </a:lnTo>
                <a:lnTo>
                  <a:pt x="0" y="1013840"/>
                </a:lnTo>
                <a:lnTo>
                  <a:pt x="0" y="78006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Placeholder 1">
            <a:extLst>
              <a:ext uri="{FF2B5EF4-FFF2-40B4-BE49-F238E27FC236}">
                <a16:creationId xmlns:a16="http://schemas.microsoft.com/office/drawing/2014/main" id="{220F24BD-3573-F056-C9CC-75E2759AD032}"/>
              </a:ext>
            </a:extLst>
          </p:cNvPr>
          <p:cNvSpPr>
            <a:spLocks noGrp="1"/>
          </p:cNvSpPr>
          <p:nvPr>
            <p:ph type="title"/>
          </p:nvPr>
        </p:nvSpPr>
        <p:spPr>
          <a:xfrm>
            <a:off x="838200" y="380824"/>
            <a:ext cx="10515600" cy="1142400"/>
          </a:xfrm>
          <a:prstGeom prst="rect">
            <a:avLst/>
          </a:prstGeom>
        </p:spPr>
        <p:txBody>
          <a:bodyPr vert="horz" lIns="0" tIns="0" rIns="0" bIns="72000" rtlCol="0" anchor="b" anchorCtr="0">
            <a:noAutofit/>
          </a:bodyPr>
          <a:lstStyle/>
          <a:p>
            <a:r>
              <a:rPr lang="en-GB" dirty="0"/>
              <a:t>Click to edit Master title style</a:t>
            </a:r>
            <a:endParaRPr lang="sv-SE" dirty="0"/>
          </a:p>
        </p:txBody>
      </p:sp>
      <p:sp>
        <p:nvSpPr>
          <p:cNvPr id="3" name="Text Placeholder 2">
            <a:extLst>
              <a:ext uri="{FF2B5EF4-FFF2-40B4-BE49-F238E27FC236}">
                <a16:creationId xmlns:a16="http://schemas.microsoft.com/office/drawing/2014/main" id="{572BBEE3-57B8-B6D8-E2EE-EF767879A3A0}"/>
              </a:ext>
            </a:extLst>
          </p:cNvPr>
          <p:cNvSpPr>
            <a:spLocks noGrp="1"/>
          </p:cNvSpPr>
          <p:nvPr>
            <p:ph type="body" idx="1"/>
          </p:nvPr>
        </p:nvSpPr>
        <p:spPr>
          <a:xfrm>
            <a:off x="838201" y="1666510"/>
            <a:ext cx="10515600" cy="3599228"/>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9" name="Slide Number Placeholder 5">
            <a:extLst>
              <a:ext uri="{FF2B5EF4-FFF2-40B4-BE49-F238E27FC236}">
                <a16:creationId xmlns:a16="http://schemas.microsoft.com/office/drawing/2014/main" id="{B1FF9DB0-B98A-B249-9ECB-772F1E5485B8}"/>
              </a:ext>
            </a:extLst>
          </p:cNvPr>
          <p:cNvSpPr>
            <a:spLocks noGrp="1"/>
          </p:cNvSpPr>
          <p:nvPr>
            <p:ph type="sldNum" sz="quarter" idx="4"/>
          </p:nvPr>
        </p:nvSpPr>
        <p:spPr>
          <a:xfrm>
            <a:off x="237867" y="6376598"/>
            <a:ext cx="300850" cy="299338"/>
          </a:xfrm>
          <a:prstGeom prst="rect">
            <a:avLst/>
          </a:prstGeom>
        </p:spPr>
        <p:txBody>
          <a:bodyPr vert="horz" lIns="0" tIns="72000" rIns="0" bIns="0" rtlCol="0" anchor="ctr" anchorCtr="0"/>
          <a:lstStyle>
            <a:lvl1pPr algn="l">
              <a:defRPr sz="1000">
                <a:solidFill>
                  <a:schemeClr val="bg2"/>
                </a:solidFill>
                <a:latin typeface="Calibri" panose="020F0502020204030204" pitchFamily="34" charset="0"/>
                <a:cs typeface="Calibri" panose="020F0502020204030204" pitchFamily="34" charset="0"/>
              </a:defRPr>
            </a:lvl1pPr>
          </a:lstStyle>
          <a:p>
            <a:fld id="{3E07252E-534E-2846-9A3F-2B17A781E03F}" type="slidenum">
              <a:rPr lang="sv-SE" smtClean="0"/>
              <a:pPr/>
              <a:t>‹#›</a:t>
            </a:fld>
            <a:endParaRPr lang="sv-SE" dirty="0"/>
          </a:p>
        </p:txBody>
      </p:sp>
      <p:sp>
        <p:nvSpPr>
          <p:cNvPr id="13" name="Slide Number Placeholder 5">
            <a:extLst>
              <a:ext uri="{FF2B5EF4-FFF2-40B4-BE49-F238E27FC236}">
                <a16:creationId xmlns:a16="http://schemas.microsoft.com/office/drawing/2014/main" id="{7DEB8A0A-FAE5-0645-974F-D947F7DE2251}"/>
              </a:ext>
            </a:extLst>
          </p:cNvPr>
          <p:cNvSpPr txBox="1">
            <a:spLocks/>
          </p:cNvSpPr>
          <p:nvPr userDrawn="1"/>
        </p:nvSpPr>
        <p:spPr>
          <a:xfrm>
            <a:off x="599677" y="6376598"/>
            <a:ext cx="2444373" cy="299338"/>
          </a:xfrm>
          <a:prstGeom prst="rect">
            <a:avLst/>
          </a:prstGeom>
        </p:spPr>
        <p:txBody>
          <a:bodyPr vert="horz" lIns="0" tIns="72000" rIns="0" bIns="0" rtlCol="0" anchor="ctr" anchorCtr="0"/>
          <a:lstStyle>
            <a:defPPr>
              <a:defRPr lang="en-SE"/>
            </a:defPPr>
            <a:lvl1pPr marL="0" algn="l" defTabSz="914400" rtl="0" eaLnBrk="1" latinLnBrk="0" hangingPunct="1">
              <a:defRPr sz="1000" kern="1200">
                <a:solidFill>
                  <a:schemeClr val="bg2"/>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kern="1200" dirty="0">
                <a:solidFill>
                  <a:schemeClr val="bg2"/>
                </a:solidFill>
                <a:latin typeface="Calibri" panose="020F0502020204030204" pitchFamily="34" charset="0"/>
                <a:ea typeface="+mn-ea"/>
                <a:cs typeface="Calibri" panose="020F0502020204030204" pitchFamily="34" charset="0"/>
              </a:rPr>
              <a:t>Strictly</a:t>
            </a:r>
            <a:r>
              <a:rPr lang="en-GB" sz="1000" spc="-5" dirty="0">
                <a:solidFill>
                  <a:schemeClr val="bg2"/>
                </a:solidFill>
                <a:latin typeface="Calibri" panose="020F0502020204030204" pitchFamily="34" charset="0"/>
                <a:cs typeface="Calibri" panose="020F0502020204030204" pitchFamily="34" charset="0"/>
              </a:rPr>
              <a:t> private and</a:t>
            </a:r>
            <a:r>
              <a:rPr lang="en-GB" sz="1000" spc="30" dirty="0">
                <a:solidFill>
                  <a:schemeClr val="bg2"/>
                </a:solidFill>
                <a:latin typeface="Calibri" panose="020F0502020204030204" pitchFamily="34" charset="0"/>
                <a:cs typeface="Calibri" panose="020F0502020204030204" pitchFamily="34" charset="0"/>
              </a:rPr>
              <a:t> </a:t>
            </a:r>
            <a:r>
              <a:rPr lang="en-GB" sz="1000" spc="-5" dirty="0">
                <a:solidFill>
                  <a:schemeClr val="bg2"/>
                </a:solidFill>
                <a:latin typeface="Calibri" panose="020F0502020204030204" pitchFamily="34" charset="0"/>
                <a:cs typeface="Calibri" panose="020F0502020204030204" pitchFamily="34" charset="0"/>
              </a:rPr>
              <a:t>confidential.</a:t>
            </a:r>
            <a:endParaRPr lang="sv-SE" sz="1000" dirty="0">
              <a:solidFill>
                <a:schemeClr val="bg2"/>
              </a:solidFill>
            </a:endParaRPr>
          </a:p>
        </p:txBody>
      </p:sp>
      <p:sp>
        <p:nvSpPr>
          <p:cNvPr id="27" name="Graphic 11">
            <a:extLst>
              <a:ext uri="{FF2B5EF4-FFF2-40B4-BE49-F238E27FC236}">
                <a16:creationId xmlns:a16="http://schemas.microsoft.com/office/drawing/2014/main" id="{55F7EDEB-2ED0-FC45-D304-F677A81A7A53}"/>
              </a:ext>
            </a:extLst>
          </p:cNvPr>
          <p:cNvSpPr/>
          <p:nvPr/>
        </p:nvSpPr>
        <p:spPr>
          <a:xfrm>
            <a:off x="11353783" y="6228673"/>
            <a:ext cx="600675" cy="419178"/>
          </a:xfrm>
          <a:custGeom>
            <a:avLst/>
            <a:gdLst>
              <a:gd name="connsiteX0" fmla="*/ 271473 w 600675"/>
              <a:gd name="connsiteY0" fmla="*/ 190849 h 419178"/>
              <a:gd name="connsiteX1" fmla="*/ 263499 w 600675"/>
              <a:gd name="connsiteY1" fmla="*/ 263269 h 419178"/>
              <a:gd name="connsiteX2" fmla="*/ 190254 w 600675"/>
              <a:gd name="connsiteY2" fmla="*/ 271237 h 419178"/>
              <a:gd name="connsiteX3" fmla="*/ 69953 w 600675"/>
              <a:gd name="connsiteY3" fmla="*/ 244315 h 419178"/>
              <a:gd name="connsiteX4" fmla="*/ 66921 w 600675"/>
              <a:gd name="connsiteY4" fmla="*/ 173027 h 419178"/>
              <a:gd name="connsiteX5" fmla="*/ 136745 w 600675"/>
              <a:gd name="connsiteY5" fmla="*/ 174547 h 419178"/>
              <a:gd name="connsiteX6" fmla="*/ 174695 w 600675"/>
              <a:gd name="connsiteY6" fmla="*/ 174547 h 419178"/>
              <a:gd name="connsiteX7" fmla="*/ 174695 w 600675"/>
              <a:gd name="connsiteY7" fmla="*/ 136628 h 419178"/>
              <a:gd name="connsiteX8" fmla="*/ 173174 w 600675"/>
              <a:gd name="connsiteY8" fmla="*/ 66860 h 419178"/>
              <a:gd name="connsiteX9" fmla="*/ 244519 w 600675"/>
              <a:gd name="connsiteY9" fmla="*/ 69890 h 419178"/>
              <a:gd name="connsiteX10" fmla="*/ 271463 w 600675"/>
              <a:gd name="connsiteY10" fmla="*/ 190849 h 419178"/>
              <a:gd name="connsiteX11" fmla="*/ 167691 w 600675"/>
              <a:gd name="connsiteY11" fmla="*/ 325366 h 419178"/>
              <a:gd name="connsiteX12" fmla="*/ 300316 w 600675"/>
              <a:gd name="connsiteY12" fmla="*/ 419179 h 419178"/>
              <a:gd name="connsiteX13" fmla="*/ 300377 w 600675"/>
              <a:gd name="connsiteY13" fmla="*/ 419179 h 419178"/>
              <a:gd name="connsiteX14" fmla="*/ 445080 w 600675"/>
              <a:gd name="connsiteY14" fmla="*/ 325141 h 419178"/>
              <a:gd name="connsiteX15" fmla="*/ 437524 w 600675"/>
              <a:gd name="connsiteY15" fmla="*/ 325243 h 419178"/>
              <a:gd name="connsiteX16" fmla="*/ 568679 w 600675"/>
              <a:gd name="connsiteY16" fmla="*/ 282234 h 419178"/>
              <a:gd name="connsiteX17" fmla="*/ 571711 w 600675"/>
              <a:gd name="connsiteY17" fmla="*/ 135108 h 419178"/>
              <a:gd name="connsiteX18" fmla="*/ 494678 w 600675"/>
              <a:gd name="connsiteY18" fmla="*/ 105911 h 419178"/>
              <a:gd name="connsiteX19" fmla="*/ 465458 w 600675"/>
              <a:gd name="connsiteY19" fmla="*/ 28941 h 419178"/>
              <a:gd name="connsiteX20" fmla="*/ 318213 w 600675"/>
              <a:gd name="connsiteY20" fmla="*/ 31971 h 419178"/>
              <a:gd name="connsiteX21" fmla="*/ 300336 w 600675"/>
              <a:gd name="connsiteY21" fmla="*/ 55822 h 419178"/>
              <a:gd name="connsiteX22" fmla="*/ 282459 w 600675"/>
              <a:gd name="connsiteY22" fmla="*/ 31971 h 419178"/>
              <a:gd name="connsiteX23" fmla="*/ 135214 w 600675"/>
              <a:gd name="connsiteY23" fmla="*/ 28941 h 419178"/>
              <a:gd name="connsiteX24" fmla="*/ 105993 w 600675"/>
              <a:gd name="connsiteY24" fmla="*/ 105911 h 419178"/>
              <a:gd name="connsiteX25" fmla="*/ 28961 w 600675"/>
              <a:gd name="connsiteY25" fmla="*/ 135108 h 419178"/>
              <a:gd name="connsiteX26" fmla="*/ 31993 w 600675"/>
              <a:gd name="connsiteY26" fmla="*/ 282234 h 419178"/>
              <a:gd name="connsiteX27" fmla="*/ 153203 w 600675"/>
              <a:gd name="connsiteY27" fmla="*/ 324713 h 419178"/>
              <a:gd name="connsiteX28" fmla="*/ 157042 w 600675"/>
              <a:gd name="connsiteY28" fmla="*/ 324927 h 419178"/>
              <a:gd name="connsiteX29" fmla="*/ 167681 w 600675"/>
              <a:gd name="connsiteY29" fmla="*/ 325356 h 41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0675" h="419178">
                <a:moveTo>
                  <a:pt x="271473" y="190849"/>
                </a:moveTo>
                <a:cubicBezTo>
                  <a:pt x="270340" y="220035"/>
                  <a:pt x="266542" y="246590"/>
                  <a:pt x="263499" y="263269"/>
                </a:cubicBezTo>
                <a:cubicBezTo>
                  <a:pt x="246806" y="266309"/>
                  <a:pt x="219485" y="270104"/>
                  <a:pt x="190254" y="271237"/>
                </a:cubicBezTo>
                <a:cubicBezTo>
                  <a:pt x="131814" y="273512"/>
                  <a:pt x="89311" y="263647"/>
                  <a:pt x="69953" y="244315"/>
                </a:cubicBezTo>
                <a:cubicBezTo>
                  <a:pt x="49462" y="223841"/>
                  <a:pt x="47941" y="191981"/>
                  <a:pt x="66921" y="173027"/>
                </a:cubicBezTo>
                <a:cubicBezTo>
                  <a:pt x="85890" y="154062"/>
                  <a:pt x="117010" y="154828"/>
                  <a:pt x="136745" y="174547"/>
                </a:cubicBezTo>
                <a:cubicBezTo>
                  <a:pt x="147374" y="185167"/>
                  <a:pt x="164066" y="185167"/>
                  <a:pt x="174695" y="174547"/>
                </a:cubicBezTo>
                <a:cubicBezTo>
                  <a:pt x="185323" y="163927"/>
                  <a:pt x="185323" y="147248"/>
                  <a:pt x="174695" y="136628"/>
                </a:cubicBezTo>
                <a:cubicBezTo>
                  <a:pt x="154959" y="116909"/>
                  <a:pt x="154204" y="85814"/>
                  <a:pt x="173174" y="66860"/>
                </a:cubicBezTo>
                <a:cubicBezTo>
                  <a:pt x="192143" y="47896"/>
                  <a:pt x="224018" y="49416"/>
                  <a:pt x="244519" y="69890"/>
                </a:cubicBezTo>
                <a:cubicBezTo>
                  <a:pt x="263867" y="89222"/>
                  <a:pt x="274128" y="132078"/>
                  <a:pt x="271463" y="190849"/>
                </a:cubicBezTo>
                <a:moveTo>
                  <a:pt x="167691" y="325366"/>
                </a:moveTo>
                <a:cubicBezTo>
                  <a:pt x="230481" y="329008"/>
                  <a:pt x="299774" y="357919"/>
                  <a:pt x="300316" y="419179"/>
                </a:cubicBezTo>
                <a:lnTo>
                  <a:pt x="300377" y="419179"/>
                </a:lnTo>
                <a:cubicBezTo>
                  <a:pt x="300949" y="353450"/>
                  <a:pt x="379176" y="325141"/>
                  <a:pt x="445080" y="325141"/>
                </a:cubicBezTo>
                <a:cubicBezTo>
                  <a:pt x="445100" y="325141"/>
                  <a:pt x="441751" y="325192"/>
                  <a:pt x="437524" y="325243"/>
                </a:cubicBezTo>
                <a:cubicBezTo>
                  <a:pt x="497752" y="323642"/>
                  <a:pt x="541858" y="309023"/>
                  <a:pt x="568679" y="282234"/>
                </a:cubicBezTo>
                <a:cubicBezTo>
                  <a:pt x="610049" y="240897"/>
                  <a:pt x="611560" y="174914"/>
                  <a:pt x="571711" y="135108"/>
                </a:cubicBezTo>
                <a:cubicBezTo>
                  <a:pt x="550842" y="114246"/>
                  <a:pt x="522755" y="104391"/>
                  <a:pt x="494678" y="105911"/>
                </a:cubicBezTo>
                <a:cubicBezTo>
                  <a:pt x="496200" y="77857"/>
                  <a:pt x="486337" y="49793"/>
                  <a:pt x="465458" y="28941"/>
                </a:cubicBezTo>
                <a:cubicBezTo>
                  <a:pt x="425620" y="-10875"/>
                  <a:pt x="359583" y="-9355"/>
                  <a:pt x="318213" y="31971"/>
                </a:cubicBezTo>
                <a:cubicBezTo>
                  <a:pt x="311424" y="38755"/>
                  <a:pt x="305563" y="46855"/>
                  <a:pt x="300336" y="55822"/>
                </a:cubicBezTo>
                <a:cubicBezTo>
                  <a:pt x="295109" y="46855"/>
                  <a:pt x="289248" y="38755"/>
                  <a:pt x="282459" y="31971"/>
                </a:cubicBezTo>
                <a:cubicBezTo>
                  <a:pt x="241089" y="-9365"/>
                  <a:pt x="175062" y="-10875"/>
                  <a:pt x="135214" y="28941"/>
                </a:cubicBezTo>
                <a:cubicBezTo>
                  <a:pt x="114345" y="49793"/>
                  <a:pt x="104472" y="77857"/>
                  <a:pt x="105993" y="105911"/>
                </a:cubicBezTo>
                <a:cubicBezTo>
                  <a:pt x="77917" y="104391"/>
                  <a:pt x="49830" y="114246"/>
                  <a:pt x="28961" y="135108"/>
                </a:cubicBezTo>
                <a:cubicBezTo>
                  <a:pt x="-10888" y="174914"/>
                  <a:pt x="-9366" y="240897"/>
                  <a:pt x="31993" y="282234"/>
                </a:cubicBezTo>
                <a:cubicBezTo>
                  <a:pt x="57293" y="307513"/>
                  <a:pt x="98132" y="321805"/>
                  <a:pt x="153203" y="324713"/>
                </a:cubicBezTo>
                <a:cubicBezTo>
                  <a:pt x="153203" y="324713"/>
                  <a:pt x="153183" y="324733"/>
                  <a:pt x="157042" y="324927"/>
                </a:cubicBezTo>
                <a:cubicBezTo>
                  <a:pt x="163178" y="325182"/>
                  <a:pt x="165373" y="325325"/>
                  <a:pt x="167681" y="325356"/>
                </a:cubicBezTo>
              </a:path>
            </a:pathLst>
          </a:custGeom>
          <a:solidFill>
            <a:srgbClr val="FFFFFF"/>
          </a:solidFill>
          <a:ln w="1021" cap="flat">
            <a:noFill/>
            <a:prstDash val="solid"/>
            <a:miter/>
          </a:ln>
        </p:spPr>
        <p:txBody>
          <a:bodyPr rtlCol="0" anchor="ctr"/>
          <a:lstStyle/>
          <a:p>
            <a:endParaRPr lang="en-GB"/>
          </a:p>
        </p:txBody>
      </p:sp>
    </p:spTree>
    <p:extLst>
      <p:ext uri="{BB962C8B-B14F-4D97-AF65-F5344CB8AC3E}">
        <p14:creationId xmlns:p14="http://schemas.microsoft.com/office/powerpoint/2010/main" val="36624093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7" r:id="rId9"/>
    <p:sldLayoutId id="2147483718" r:id="rId10"/>
    <p:sldLayoutId id="2147483719" r:id="rId11"/>
  </p:sldLayoutIdLst>
  <p:hf hdr="0" ftr="0" dt="0"/>
  <p:txStyles>
    <p:titleStyle>
      <a:lvl1pPr algn="ctr" defTabSz="914400" rtl="0" eaLnBrk="1" latinLnBrk="0" hangingPunct="1">
        <a:lnSpc>
          <a:spcPct val="80000"/>
        </a:lnSpc>
        <a:spcBef>
          <a:spcPct val="0"/>
        </a:spcBef>
        <a:buNone/>
        <a:defRPr sz="4200" b="0" i="0" kern="1200" cap="none" spc="0" baseline="0">
          <a:solidFill>
            <a:schemeClr val="tx1"/>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100000"/>
        </a:lnSpc>
        <a:spcBef>
          <a:spcPts val="1800"/>
        </a:spcBef>
        <a:spcAft>
          <a:spcPts val="200"/>
        </a:spcAft>
        <a:buClr>
          <a:schemeClr val="accent1"/>
        </a:buClr>
        <a:buFont typeface="Arial" panose="020B0604020202020204" pitchFamily="34" charset="0"/>
        <a:buNone/>
        <a:tabLst/>
        <a:defRPr lang="en-GB" sz="2500" b="0" kern="1200" spc="0" dirty="0">
          <a:solidFill>
            <a:schemeClr val="tx1"/>
          </a:solidFill>
          <a:latin typeface="Calibri" panose="020F0502020204030204" pitchFamily="34" charset="0"/>
          <a:ea typeface="+mn-ea"/>
          <a:cs typeface="Calibri" panose="020F0502020204030204" pitchFamily="34" charset="0"/>
        </a:defRPr>
      </a:lvl1pPr>
      <a:lvl2pPr marL="184150" indent="-184150" algn="l" defTabSz="914400" rtl="0" eaLnBrk="1" latinLnBrk="0" hangingPunct="1">
        <a:lnSpc>
          <a:spcPct val="100000"/>
        </a:lnSpc>
        <a:spcBef>
          <a:spcPts val="800"/>
        </a:spcBef>
        <a:spcAft>
          <a:spcPts val="300"/>
        </a:spcAft>
        <a:buClr>
          <a:schemeClr val="tx2"/>
        </a:buClr>
        <a:buFont typeface="Arial" panose="020B0604020202020204" pitchFamily="34" charset="0"/>
        <a:buChar char="•"/>
        <a:tabLst/>
        <a:defRPr lang="en-GB" sz="2400" b="0" i="0" kern="1200" cap="none" spc="0" baseline="0" dirty="0">
          <a:solidFill>
            <a:schemeClr val="tx1"/>
          </a:solidFill>
          <a:latin typeface="Calibri Light" panose="020F0302020204030204" pitchFamily="34" charset="0"/>
          <a:ea typeface="+mn-ea"/>
          <a:cs typeface="Calibri Light" panose="020F0302020204030204" pitchFamily="34" charset="0"/>
        </a:defRPr>
      </a:lvl2pPr>
      <a:lvl3pPr marL="0" indent="0" algn="l" defTabSz="914400" rtl="0" eaLnBrk="1" latinLnBrk="0" hangingPunct="1">
        <a:lnSpc>
          <a:spcPct val="100000"/>
        </a:lnSpc>
        <a:spcBef>
          <a:spcPts val="600"/>
        </a:spcBef>
        <a:spcAft>
          <a:spcPts val="600"/>
        </a:spcAft>
        <a:buFont typeface="Arial" panose="020B0604020202020204" pitchFamily="34" charset="0"/>
        <a:buNone/>
        <a:tabLst/>
        <a:defRPr sz="1800" b="0" i="0" kern="1200" cap="none" spc="0" baseline="0">
          <a:solidFill>
            <a:schemeClr val="tx1"/>
          </a:solidFill>
          <a:latin typeface="Calibri Light" panose="020F0302020204030204" pitchFamily="34" charset="0"/>
          <a:ea typeface="+mn-ea"/>
          <a:cs typeface="Calibri Light" panose="020F0302020204030204" pitchFamily="34" charset="0"/>
        </a:defRPr>
      </a:lvl3pPr>
      <a:lvl4pPr marL="11113" indent="0" algn="l" defTabSz="914400" rtl="0" eaLnBrk="1" latinLnBrk="0" hangingPunct="1">
        <a:lnSpc>
          <a:spcPct val="90000"/>
        </a:lnSpc>
        <a:spcBef>
          <a:spcPts val="2000"/>
        </a:spcBef>
        <a:spcAft>
          <a:spcPts val="0"/>
        </a:spcAft>
        <a:buFont typeface="Arial" panose="020B0604020202020204" pitchFamily="34" charset="0"/>
        <a:buNone/>
        <a:tabLst/>
        <a:defRPr sz="1400" b="1" i="0" kern="1200" cap="all" spc="0" baseline="0">
          <a:solidFill>
            <a:schemeClr val="tx1"/>
          </a:solidFill>
          <a:latin typeface="Calibri" panose="020F0502020204030204" pitchFamily="34" charset="0"/>
          <a:ea typeface="+mn-ea"/>
          <a:cs typeface="Calibri" panose="020F0502020204030204" pitchFamily="34" charset="0"/>
        </a:defRPr>
      </a:lvl4pPr>
      <a:lvl5pPr marL="11113" indent="0" algn="l" defTabSz="914400" rtl="0" eaLnBrk="1" latinLnBrk="0" hangingPunct="1">
        <a:lnSpc>
          <a:spcPct val="100000"/>
        </a:lnSpc>
        <a:spcBef>
          <a:spcPts val="200"/>
        </a:spcBef>
        <a:spcAft>
          <a:spcPts val="200"/>
        </a:spcAft>
        <a:buFont typeface="Arial" panose="020B0604020202020204" pitchFamily="34" charset="0"/>
        <a:buNone/>
        <a:tabLst/>
        <a:defRPr sz="1400" b="0" i="0" kern="1200" spc="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317">
          <p15:clr>
            <a:srgbClr val="F26B43"/>
          </p15:clr>
        </p15:guide>
        <p15:guide id="5" pos="529">
          <p15:clr>
            <a:srgbClr val="F26B43"/>
          </p15:clr>
        </p15:guide>
        <p15:guide id="6" pos="7151">
          <p15:clr>
            <a:srgbClr val="F26B43"/>
          </p15:clr>
        </p15:guide>
        <p15:guide id="7" orient="horz" pos="59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s://statistik.incanet.se/riksstroke/"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hyperlink" Target="https://docs.google.com/forms/d/e/1FAIpQLScYVWZGca9lj9VXH_f-tl8Ms7XwribORVTq2t95G6eDIFUO8g/viewform?usp=header"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892" y="358793"/>
            <a:ext cx="3672921" cy="1720814"/>
          </a:xfrm>
          <a:prstGeom prst="rect">
            <a:avLst/>
          </a:prstGeom>
        </p:spPr>
      </p:pic>
      <p:sp>
        <p:nvSpPr>
          <p:cNvPr id="2" name="Underrubrik 1">
            <a:extLst>
              <a:ext uri="{FF2B5EF4-FFF2-40B4-BE49-F238E27FC236}">
                <a16:creationId xmlns:a16="http://schemas.microsoft.com/office/drawing/2014/main" id="{A65B1C64-0359-753C-9C89-4E9B691CDAD4}"/>
              </a:ext>
            </a:extLst>
          </p:cNvPr>
          <p:cNvSpPr>
            <a:spLocks noGrp="1"/>
          </p:cNvSpPr>
          <p:nvPr>
            <p:ph type="subTitle" idx="1"/>
          </p:nvPr>
        </p:nvSpPr>
        <p:spPr>
          <a:xfrm>
            <a:off x="1955801" y="2531533"/>
            <a:ext cx="7340600" cy="3967674"/>
          </a:xfrm>
        </p:spPr>
        <p:txBody>
          <a:bodyPr>
            <a:normAutofit/>
          </a:bodyPr>
          <a:lstStyle/>
          <a:p>
            <a:endParaRPr lang="sv-SE" sz="3600" dirty="0">
              <a:ln w="9525" cap="flat" cmpd="sng" algn="ctr">
                <a:solidFill>
                  <a:srgbClr val="000090"/>
                </a:solidFill>
                <a:prstDash val="solid"/>
                <a:round/>
              </a:ln>
              <a:solidFill>
                <a:srgbClr val="00006D"/>
              </a:solidFill>
              <a:latin typeface="Calibri" panose="020F0502020204030204" pitchFamily="34" charset="0"/>
              <a:ea typeface="+mj-ea"/>
              <a:cs typeface="+mj-cs"/>
            </a:endParaRPr>
          </a:p>
          <a:p>
            <a:r>
              <a:rPr lang="sv-SE" sz="3600" dirty="0">
                <a:ln w="9525" cap="flat" cmpd="sng" algn="ctr">
                  <a:solidFill>
                    <a:srgbClr val="000090"/>
                  </a:solidFill>
                  <a:prstDash val="solid"/>
                  <a:round/>
                </a:ln>
                <a:solidFill>
                  <a:srgbClr val="00006D"/>
                </a:solidFill>
                <a:latin typeface="Calibri" panose="020F0502020204030204" pitchFamily="34" charset="0"/>
                <a:ea typeface="+mj-ea"/>
                <a:cs typeface="+mj-cs"/>
              </a:rPr>
              <a:t>Välkomna till Digitala Riksstrokedagen</a:t>
            </a:r>
          </a:p>
          <a:p>
            <a:r>
              <a:rPr lang="sv-SE" sz="3600" dirty="0">
                <a:ln w="9525" cap="flat" cmpd="sng" algn="ctr">
                  <a:solidFill>
                    <a:srgbClr val="000090"/>
                  </a:solidFill>
                  <a:prstDash val="solid"/>
                  <a:round/>
                </a:ln>
                <a:solidFill>
                  <a:srgbClr val="00006D"/>
                </a:solidFill>
                <a:latin typeface="Calibri" panose="020F0502020204030204" pitchFamily="34" charset="0"/>
                <a:ea typeface="+mj-ea"/>
                <a:cs typeface="+mj-cs"/>
              </a:rPr>
              <a:t>25 september 2025 Del1</a:t>
            </a:r>
          </a:p>
        </p:txBody>
      </p:sp>
      <p:pic>
        <p:nvPicPr>
          <p:cNvPr id="3" name="Bildobjekt 2">
            <a:extLst>
              <a:ext uri="{FF2B5EF4-FFF2-40B4-BE49-F238E27FC236}">
                <a16:creationId xmlns:a16="http://schemas.microsoft.com/office/drawing/2014/main" id="{170070BC-3C6C-37A7-B143-1EEFE79CCAAB}"/>
              </a:ext>
            </a:extLst>
          </p:cNvPr>
          <p:cNvPicPr>
            <a:picLocks noChangeAspect="1"/>
          </p:cNvPicPr>
          <p:nvPr/>
        </p:nvPicPr>
        <p:blipFill>
          <a:blip r:embed="rId4"/>
          <a:stretch>
            <a:fillRect/>
          </a:stretch>
        </p:blipFill>
        <p:spPr>
          <a:xfrm>
            <a:off x="4202113" y="4648200"/>
            <a:ext cx="3236912" cy="1818733"/>
          </a:xfrm>
          <a:prstGeom prst="rect">
            <a:avLst/>
          </a:prstGeom>
        </p:spPr>
      </p:pic>
    </p:spTree>
    <p:extLst>
      <p:ext uri="{BB962C8B-B14F-4D97-AF65-F5344CB8AC3E}">
        <p14:creationId xmlns:p14="http://schemas.microsoft.com/office/powerpoint/2010/main" val="808961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259236-E66B-6C81-1AAB-A219E6FFC3E7}"/>
              </a:ext>
            </a:extLst>
          </p:cNvPr>
          <p:cNvSpPr>
            <a:spLocks noGrp="1"/>
          </p:cNvSpPr>
          <p:nvPr>
            <p:ph type="title"/>
          </p:nvPr>
        </p:nvSpPr>
        <p:spPr/>
        <p:txBody>
          <a:bodyPr/>
          <a:lstStyle/>
          <a:p>
            <a:r>
              <a:rPr lang="sv-SE" dirty="0"/>
              <a:t>Täckningsgrad TIA</a:t>
            </a:r>
          </a:p>
        </p:txBody>
      </p:sp>
      <p:sp>
        <p:nvSpPr>
          <p:cNvPr id="17" name="Platshållare för innehåll 16">
            <a:extLst>
              <a:ext uri="{FF2B5EF4-FFF2-40B4-BE49-F238E27FC236}">
                <a16:creationId xmlns:a16="http://schemas.microsoft.com/office/drawing/2014/main" id="{BBC9116D-D0C2-398E-30B6-41645F5B9E49}"/>
              </a:ext>
            </a:extLst>
          </p:cNvPr>
          <p:cNvSpPr>
            <a:spLocks noGrp="1"/>
          </p:cNvSpPr>
          <p:nvPr>
            <p:ph idx="1"/>
          </p:nvPr>
        </p:nvSpPr>
        <p:spPr/>
        <p:txBody>
          <a:bodyPr/>
          <a:lstStyle/>
          <a:p>
            <a:r>
              <a:rPr lang="sv-SE" dirty="0"/>
              <a:t>85%</a:t>
            </a:r>
          </a:p>
          <a:p>
            <a:r>
              <a:rPr lang="sv-SE" dirty="0"/>
              <a:t>10 regioner minst 90%</a:t>
            </a:r>
          </a:p>
          <a:p>
            <a:r>
              <a:rPr lang="sv-SE" dirty="0"/>
              <a:t>21 - 96%</a:t>
            </a:r>
          </a:p>
        </p:txBody>
      </p:sp>
      <p:pic>
        <p:nvPicPr>
          <p:cNvPr id="1026" name="Picture 2" descr="En bild som visar text, skärmbild, programvara, nummer&#10;&#10;AI-genererat innehåll kan vara felaktigt.">
            <a:extLst>
              <a:ext uri="{FF2B5EF4-FFF2-40B4-BE49-F238E27FC236}">
                <a16:creationId xmlns:a16="http://schemas.microsoft.com/office/drawing/2014/main" id="{073A45FD-C74E-9C61-4AFC-A55F15570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282" y="385417"/>
            <a:ext cx="6153150" cy="5810250"/>
          </a:xfrm>
          <a:prstGeom prst="rect">
            <a:avLst/>
          </a:prstGeom>
          <a:noFill/>
          <a:extLst>
            <a:ext uri="{909E8E84-426E-40DD-AFC4-6F175D3DCCD1}">
              <a14:hiddenFill xmlns:a14="http://schemas.microsoft.com/office/drawing/2010/main">
                <a:solidFill>
                  <a:srgbClr val="FFFFFF"/>
                </a:solidFill>
              </a14:hiddenFill>
            </a:ext>
          </a:extLst>
        </p:spPr>
      </p:pic>
      <p:sp>
        <p:nvSpPr>
          <p:cNvPr id="4" name="Pil: höger 3">
            <a:extLst>
              <a:ext uri="{FF2B5EF4-FFF2-40B4-BE49-F238E27FC236}">
                <a16:creationId xmlns:a16="http://schemas.microsoft.com/office/drawing/2014/main" id="{0F08D445-7420-6064-8ABD-4987542E59BD}"/>
              </a:ext>
            </a:extLst>
          </p:cNvPr>
          <p:cNvSpPr/>
          <p:nvPr/>
        </p:nvSpPr>
        <p:spPr>
          <a:xfrm>
            <a:off x="4747584" y="1014654"/>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il: höger 4">
            <a:extLst>
              <a:ext uri="{FF2B5EF4-FFF2-40B4-BE49-F238E27FC236}">
                <a16:creationId xmlns:a16="http://schemas.microsoft.com/office/drawing/2014/main" id="{CEAC0BCB-FB8D-7ED4-4E83-86A6BACAED32}"/>
              </a:ext>
            </a:extLst>
          </p:cNvPr>
          <p:cNvSpPr/>
          <p:nvPr/>
        </p:nvSpPr>
        <p:spPr>
          <a:xfrm>
            <a:off x="4747586" y="1743696"/>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il: höger 5">
            <a:extLst>
              <a:ext uri="{FF2B5EF4-FFF2-40B4-BE49-F238E27FC236}">
                <a16:creationId xmlns:a16="http://schemas.microsoft.com/office/drawing/2014/main" id="{D73DD685-8CC8-80A4-19EF-F61EA27482B7}"/>
              </a:ext>
            </a:extLst>
          </p:cNvPr>
          <p:cNvSpPr/>
          <p:nvPr/>
        </p:nvSpPr>
        <p:spPr>
          <a:xfrm>
            <a:off x="4740953" y="2439849"/>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il: höger 6">
            <a:extLst>
              <a:ext uri="{FF2B5EF4-FFF2-40B4-BE49-F238E27FC236}">
                <a16:creationId xmlns:a16="http://schemas.microsoft.com/office/drawing/2014/main" id="{803D80D2-27D4-465F-AA9A-8FF7D650FA5A}"/>
              </a:ext>
            </a:extLst>
          </p:cNvPr>
          <p:cNvSpPr/>
          <p:nvPr/>
        </p:nvSpPr>
        <p:spPr>
          <a:xfrm>
            <a:off x="4747585" y="1295090"/>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il: höger 7">
            <a:extLst>
              <a:ext uri="{FF2B5EF4-FFF2-40B4-BE49-F238E27FC236}">
                <a16:creationId xmlns:a16="http://schemas.microsoft.com/office/drawing/2014/main" id="{56FEBC7D-7ED3-BE1C-F247-02F9699B7844}"/>
              </a:ext>
            </a:extLst>
          </p:cNvPr>
          <p:cNvSpPr/>
          <p:nvPr/>
        </p:nvSpPr>
        <p:spPr>
          <a:xfrm>
            <a:off x="4747586" y="3492604"/>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9B875C7E-56B1-5FB2-DFB9-F8AC500CE8BB}"/>
              </a:ext>
            </a:extLst>
          </p:cNvPr>
          <p:cNvSpPr/>
          <p:nvPr/>
        </p:nvSpPr>
        <p:spPr>
          <a:xfrm>
            <a:off x="4740952" y="3770899"/>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il: höger 11">
            <a:extLst>
              <a:ext uri="{FF2B5EF4-FFF2-40B4-BE49-F238E27FC236}">
                <a16:creationId xmlns:a16="http://schemas.microsoft.com/office/drawing/2014/main" id="{E4B85E03-C613-F967-0E54-29A439872669}"/>
              </a:ext>
            </a:extLst>
          </p:cNvPr>
          <p:cNvSpPr/>
          <p:nvPr/>
        </p:nvSpPr>
        <p:spPr>
          <a:xfrm>
            <a:off x="4740953" y="4242420"/>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il: höger 12">
            <a:extLst>
              <a:ext uri="{FF2B5EF4-FFF2-40B4-BE49-F238E27FC236}">
                <a16:creationId xmlns:a16="http://schemas.microsoft.com/office/drawing/2014/main" id="{37DAD9E6-FDA3-B5CD-C347-14ACD86E9546}"/>
              </a:ext>
            </a:extLst>
          </p:cNvPr>
          <p:cNvSpPr/>
          <p:nvPr/>
        </p:nvSpPr>
        <p:spPr>
          <a:xfrm>
            <a:off x="4737638" y="4936538"/>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il: höger 13">
            <a:extLst>
              <a:ext uri="{FF2B5EF4-FFF2-40B4-BE49-F238E27FC236}">
                <a16:creationId xmlns:a16="http://schemas.microsoft.com/office/drawing/2014/main" id="{0EDEE390-8654-210B-156F-9AD22DD874FB}"/>
              </a:ext>
            </a:extLst>
          </p:cNvPr>
          <p:cNvSpPr/>
          <p:nvPr/>
        </p:nvSpPr>
        <p:spPr>
          <a:xfrm>
            <a:off x="4740953" y="5235781"/>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l: höger 14">
            <a:extLst>
              <a:ext uri="{FF2B5EF4-FFF2-40B4-BE49-F238E27FC236}">
                <a16:creationId xmlns:a16="http://schemas.microsoft.com/office/drawing/2014/main" id="{A285760A-5695-9DB2-5C45-CD0A5ECB094D}"/>
              </a:ext>
            </a:extLst>
          </p:cNvPr>
          <p:cNvSpPr/>
          <p:nvPr/>
        </p:nvSpPr>
        <p:spPr>
          <a:xfrm>
            <a:off x="4737637" y="5665580"/>
            <a:ext cx="390939" cy="159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1342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25012-014D-9467-A853-F77652AFBF6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5B78E11-5EDA-491D-DF85-0AEEBEC4053B}"/>
              </a:ext>
            </a:extLst>
          </p:cNvPr>
          <p:cNvSpPr>
            <a:spLocks noGrp="1"/>
          </p:cNvSpPr>
          <p:nvPr>
            <p:ph type="title"/>
          </p:nvPr>
        </p:nvSpPr>
        <p:spPr/>
        <p:txBody>
          <a:bodyPr/>
          <a:lstStyle/>
          <a:p>
            <a:r>
              <a:rPr lang="sv-SE" dirty="0"/>
              <a:t>Täckningsgrad stroke</a:t>
            </a:r>
          </a:p>
        </p:txBody>
      </p:sp>
      <p:sp>
        <p:nvSpPr>
          <p:cNvPr id="17" name="Platshållare för innehåll 16">
            <a:extLst>
              <a:ext uri="{FF2B5EF4-FFF2-40B4-BE49-F238E27FC236}">
                <a16:creationId xmlns:a16="http://schemas.microsoft.com/office/drawing/2014/main" id="{EE66EC80-C6DC-B99C-AAB6-E4D20142B9CF}"/>
              </a:ext>
            </a:extLst>
          </p:cNvPr>
          <p:cNvSpPr>
            <a:spLocks noGrp="1"/>
          </p:cNvSpPr>
          <p:nvPr>
            <p:ph idx="1"/>
          </p:nvPr>
        </p:nvSpPr>
        <p:spPr/>
        <p:txBody>
          <a:bodyPr/>
          <a:lstStyle/>
          <a:p>
            <a:r>
              <a:rPr lang="sv-SE" dirty="0"/>
              <a:t>87%</a:t>
            </a:r>
          </a:p>
          <a:p>
            <a:r>
              <a:rPr lang="sv-SE" dirty="0"/>
              <a:t>52 sjukhus över 85%</a:t>
            </a:r>
          </a:p>
          <a:p>
            <a:r>
              <a:rPr lang="sv-SE" dirty="0"/>
              <a:t>Varav 22 sjukhus minst 92%</a:t>
            </a:r>
          </a:p>
        </p:txBody>
      </p:sp>
      <p:pic>
        <p:nvPicPr>
          <p:cNvPr id="2050" name="Picture 2" descr="En bild som visar skärmbild, text, Parallell, Rektangel">
            <a:extLst>
              <a:ext uri="{FF2B5EF4-FFF2-40B4-BE49-F238E27FC236}">
                <a16:creationId xmlns:a16="http://schemas.microsoft.com/office/drawing/2014/main" id="{E16858C1-44E7-60B8-955A-7208805E1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891" y="114979"/>
            <a:ext cx="4479728" cy="6176963"/>
          </a:xfrm>
          <a:prstGeom prst="rect">
            <a:avLst/>
          </a:prstGeom>
          <a:noFill/>
          <a:extLst>
            <a:ext uri="{909E8E84-426E-40DD-AFC4-6F175D3DCCD1}">
              <a14:hiddenFill xmlns:a14="http://schemas.microsoft.com/office/drawing/2010/main">
                <a:solidFill>
                  <a:srgbClr val="FFFFFF"/>
                </a:solidFill>
              </a14:hiddenFill>
            </a:ext>
          </a:extLst>
        </p:spPr>
      </p:pic>
      <p:sp>
        <p:nvSpPr>
          <p:cNvPr id="3" name="Pil: höger 2">
            <a:extLst>
              <a:ext uri="{FF2B5EF4-FFF2-40B4-BE49-F238E27FC236}">
                <a16:creationId xmlns:a16="http://schemas.microsoft.com/office/drawing/2014/main" id="{9ACA877C-E11D-37C8-D606-420CD9A8489E}"/>
              </a:ext>
            </a:extLst>
          </p:cNvPr>
          <p:cNvSpPr/>
          <p:nvPr/>
        </p:nvSpPr>
        <p:spPr>
          <a:xfrm>
            <a:off x="5559287" y="3478696"/>
            <a:ext cx="377687" cy="1656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369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C48D-BDFD-C992-52B3-5C81B7EE0871}"/>
              </a:ext>
            </a:extLst>
          </p:cNvPr>
          <p:cNvSpPr>
            <a:spLocks noGrp="1"/>
          </p:cNvSpPr>
          <p:nvPr>
            <p:ph type="title"/>
          </p:nvPr>
        </p:nvSpPr>
        <p:spPr/>
        <p:txBody>
          <a:bodyPr/>
          <a:lstStyle/>
          <a:p>
            <a:r>
              <a:rPr lang="sv-SE" dirty="0"/>
              <a:t>Insjuknande i stroke</a:t>
            </a:r>
          </a:p>
        </p:txBody>
      </p:sp>
      <p:sp>
        <p:nvSpPr>
          <p:cNvPr id="6" name="TextBox 5">
            <a:extLst>
              <a:ext uri="{FF2B5EF4-FFF2-40B4-BE49-F238E27FC236}">
                <a16:creationId xmlns:a16="http://schemas.microsoft.com/office/drawing/2014/main" id="{A6950385-1A1B-8AB8-6042-A548B51C3CB8}"/>
              </a:ext>
            </a:extLst>
          </p:cNvPr>
          <p:cNvSpPr txBox="1"/>
          <p:nvPr/>
        </p:nvSpPr>
        <p:spPr>
          <a:xfrm>
            <a:off x="2209800" y="1823558"/>
            <a:ext cx="7772400" cy="584775"/>
          </a:xfrm>
          <a:prstGeom prst="rect">
            <a:avLst/>
          </a:prstGeom>
          <a:noFill/>
        </p:spPr>
        <p:txBody>
          <a:bodyPr wrap="square" rtlCol="0">
            <a:spAutoFit/>
          </a:bodyPr>
          <a:lstStyle/>
          <a:p>
            <a:r>
              <a:rPr lang="sv-SE" sz="1600" dirty="0"/>
              <a:t>Folkmängd (</a:t>
            </a:r>
            <a:r>
              <a:rPr lang="sv-SE" sz="1600" dirty="0" err="1"/>
              <a:t>milj</a:t>
            </a:r>
            <a:r>
              <a:rPr lang="sv-SE" sz="1600" dirty="0"/>
              <a:t> </a:t>
            </a:r>
            <a:r>
              <a:rPr lang="sv-SE" sz="1600" dirty="0" err="1"/>
              <a:t>inv</a:t>
            </a:r>
            <a:r>
              <a:rPr lang="sv-SE" sz="1600" dirty="0"/>
              <a:t>)</a:t>
            </a:r>
          </a:p>
          <a:p>
            <a:r>
              <a:rPr lang="sv-SE" sz="1600" dirty="0"/>
              <a:t>	9,4				    9,9					10,4			        10,6</a:t>
            </a:r>
            <a:endParaRPr lang="sv-SE" dirty="0"/>
          </a:p>
        </p:txBody>
      </p:sp>
      <p:pic>
        <p:nvPicPr>
          <p:cNvPr id="5" name="Bildobjekt 4">
            <a:extLst>
              <a:ext uri="{FF2B5EF4-FFF2-40B4-BE49-F238E27FC236}">
                <a16:creationId xmlns:a16="http://schemas.microsoft.com/office/drawing/2014/main" id="{B89FD95E-DD20-38F6-3CC9-25CAEDB7D7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2594404"/>
            <a:ext cx="7530959" cy="3346469"/>
          </a:xfrm>
          <a:prstGeom prst="rect">
            <a:avLst/>
          </a:prstGeom>
          <a:noFill/>
        </p:spPr>
      </p:pic>
      <p:sp>
        <p:nvSpPr>
          <p:cNvPr id="9" name="textruta 8">
            <a:extLst>
              <a:ext uri="{FF2B5EF4-FFF2-40B4-BE49-F238E27FC236}">
                <a16:creationId xmlns:a16="http://schemas.microsoft.com/office/drawing/2014/main" id="{972B1726-4095-799C-1712-F24CF796B7DF}"/>
              </a:ext>
            </a:extLst>
          </p:cNvPr>
          <p:cNvSpPr txBox="1"/>
          <p:nvPr/>
        </p:nvSpPr>
        <p:spPr>
          <a:xfrm>
            <a:off x="7137817" y="4082972"/>
            <a:ext cx="4572000" cy="461665"/>
          </a:xfrm>
          <a:prstGeom prst="rect">
            <a:avLst/>
          </a:prstGeom>
          <a:noFill/>
        </p:spPr>
        <p:txBody>
          <a:bodyPr wrap="square">
            <a:spAutoFit/>
          </a:bodyPr>
          <a:lstStyle/>
          <a:p>
            <a:r>
              <a:rPr lang="sv-SE" sz="2400" b="1" dirty="0">
                <a:solidFill>
                  <a:srgbClr val="FF0000"/>
                </a:solidFill>
              </a:rPr>
              <a:t>19 832 </a:t>
            </a:r>
          </a:p>
        </p:txBody>
      </p:sp>
    </p:spTree>
    <p:extLst>
      <p:ext uri="{BB962C8B-B14F-4D97-AF65-F5344CB8AC3E}">
        <p14:creationId xmlns:p14="http://schemas.microsoft.com/office/powerpoint/2010/main" val="1428518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D86-A6DF-9384-9575-5DACF7578D42}"/>
              </a:ext>
            </a:extLst>
          </p:cNvPr>
          <p:cNvSpPr>
            <a:spLocks noGrp="1"/>
          </p:cNvSpPr>
          <p:nvPr>
            <p:ph type="title"/>
          </p:nvPr>
        </p:nvSpPr>
        <p:spPr/>
        <p:txBody>
          <a:bodyPr/>
          <a:lstStyle/>
          <a:p>
            <a:r>
              <a:rPr lang="sv-SE" dirty="0"/>
              <a:t>Stroke och TIA</a:t>
            </a:r>
          </a:p>
        </p:txBody>
      </p:sp>
      <p:sp>
        <p:nvSpPr>
          <p:cNvPr id="3" name="Subtitle 2">
            <a:extLst>
              <a:ext uri="{FF2B5EF4-FFF2-40B4-BE49-F238E27FC236}">
                <a16:creationId xmlns:a16="http://schemas.microsoft.com/office/drawing/2014/main" id="{F8A4F0E3-3F40-0327-38F2-794572DAE6BF}"/>
              </a:ext>
            </a:extLst>
          </p:cNvPr>
          <p:cNvSpPr>
            <a:spLocks noGrp="1"/>
          </p:cNvSpPr>
          <p:nvPr>
            <p:ph idx="1"/>
          </p:nvPr>
        </p:nvSpPr>
        <p:spPr/>
        <p:txBody>
          <a:bodyPr>
            <a:normAutofit lnSpcReduction="10000"/>
          </a:bodyPr>
          <a:lstStyle/>
          <a:p>
            <a:pPr marL="0" indent="0">
              <a:buNone/>
            </a:pPr>
            <a:r>
              <a:rPr lang="sv-SE" dirty="0">
                <a:latin typeface="Arial" panose="020B0604020202020204" pitchFamily="34" charset="0"/>
                <a:cs typeface="Arial" panose="020B0604020202020204" pitchFamily="34" charset="0"/>
              </a:rPr>
              <a:t>Medelålder vid insjuknande:</a:t>
            </a:r>
          </a:p>
          <a:p>
            <a:r>
              <a:rPr lang="sv-SE" dirty="0">
                <a:latin typeface="Arial" panose="020B0604020202020204" pitchFamily="34" charset="0"/>
                <a:cs typeface="Arial" panose="020B0604020202020204" pitchFamily="34" charset="0"/>
              </a:rPr>
              <a:t>TIA: 75 år </a:t>
            </a:r>
            <a:r>
              <a:rPr lang="sv-SE" sz="2000" dirty="0">
                <a:latin typeface="Arial" panose="020B0604020202020204" pitchFamily="34" charset="0"/>
                <a:cs typeface="Arial" panose="020B0604020202020204" pitchFamily="34" charset="0"/>
              </a:rPr>
              <a:t>(74 år män, 76 år kvinnor)</a:t>
            </a:r>
          </a:p>
          <a:p>
            <a:r>
              <a:rPr lang="sv-SE" dirty="0">
                <a:latin typeface="Arial" panose="020B0604020202020204" pitchFamily="34" charset="0"/>
                <a:cs typeface="Arial" panose="020B0604020202020204" pitchFamily="34" charset="0"/>
              </a:rPr>
              <a:t>Stroke: 75 år </a:t>
            </a:r>
            <a:r>
              <a:rPr lang="sv-SE" sz="2000" dirty="0">
                <a:latin typeface="Arial" panose="020B0604020202020204" pitchFamily="34" charset="0"/>
                <a:cs typeface="Arial" panose="020B0604020202020204" pitchFamily="34" charset="0"/>
              </a:rPr>
              <a:t>(73 år män, 77 år kvinnor)</a:t>
            </a:r>
          </a:p>
          <a:p>
            <a:endParaRPr lang="sv-SE" dirty="0">
              <a:latin typeface="Arial" panose="020B0604020202020204" pitchFamily="34" charset="0"/>
              <a:cs typeface="Arial" panose="020B0604020202020204" pitchFamily="34" charset="0"/>
            </a:endParaRPr>
          </a:p>
          <a:p>
            <a:r>
              <a:rPr lang="sv-SE" dirty="0">
                <a:latin typeface="Arial" panose="020B0604020202020204" pitchFamily="34" charset="0"/>
                <a:cs typeface="Arial" panose="020B0604020202020204" pitchFamily="34" charset="0"/>
              </a:rPr>
              <a:t>Stroke: 87% </a:t>
            </a:r>
            <a:r>
              <a:rPr lang="sv-SE" dirty="0" err="1">
                <a:latin typeface="Arial" panose="020B0604020202020204" pitchFamily="34" charset="0"/>
                <a:cs typeface="Arial" panose="020B0604020202020204" pitchFamily="34" charset="0"/>
              </a:rPr>
              <a:t>ischemisk</a:t>
            </a:r>
            <a:r>
              <a:rPr lang="sv-SE" dirty="0">
                <a:latin typeface="Arial" panose="020B0604020202020204" pitchFamily="34" charset="0"/>
                <a:cs typeface="Arial" panose="020B0604020202020204" pitchFamily="34" charset="0"/>
              </a:rPr>
              <a:t> stroke</a:t>
            </a:r>
          </a:p>
          <a:p>
            <a:endParaRPr lang="sv-SE" dirty="0">
              <a:latin typeface="Arial" panose="020B0604020202020204" pitchFamily="34" charset="0"/>
              <a:cs typeface="Arial" panose="020B0604020202020204" pitchFamily="34" charset="0"/>
            </a:endParaRPr>
          </a:p>
          <a:p>
            <a:pPr marL="0" indent="0">
              <a:buNone/>
            </a:pPr>
            <a:r>
              <a:rPr lang="sv-SE" dirty="0">
                <a:latin typeface="Arial" panose="020B0604020202020204" pitchFamily="34" charset="0"/>
                <a:cs typeface="Arial" panose="020B0604020202020204" pitchFamily="34" charset="0"/>
              </a:rPr>
              <a:t>Ankom med ambulans</a:t>
            </a:r>
          </a:p>
          <a:p>
            <a:r>
              <a:rPr lang="sv-SE" dirty="0">
                <a:latin typeface="Arial" panose="020B0604020202020204" pitchFamily="34" charset="0"/>
                <a:cs typeface="Arial" panose="020B0604020202020204" pitchFamily="34" charset="0"/>
              </a:rPr>
              <a:t>TIA: 54%</a:t>
            </a:r>
          </a:p>
          <a:p>
            <a:r>
              <a:rPr lang="sv-SE" dirty="0">
                <a:latin typeface="Arial" panose="020B0604020202020204" pitchFamily="34" charset="0"/>
                <a:cs typeface="Arial" panose="020B0604020202020204" pitchFamily="34" charset="0"/>
              </a:rPr>
              <a:t>Stroke: 75%</a:t>
            </a:r>
          </a:p>
        </p:txBody>
      </p:sp>
      <p:graphicFrame>
        <p:nvGraphicFramePr>
          <p:cNvPr id="6" name="Chart 5">
            <a:extLst>
              <a:ext uri="{FF2B5EF4-FFF2-40B4-BE49-F238E27FC236}">
                <a16:creationId xmlns:a16="http://schemas.microsoft.com/office/drawing/2014/main" id="{CB7C0069-C4C0-2D1E-4F0C-C40917B30B96}"/>
              </a:ext>
            </a:extLst>
          </p:cNvPr>
          <p:cNvGraphicFramePr>
            <a:graphicFrameLocks/>
          </p:cNvGraphicFramePr>
          <p:nvPr/>
        </p:nvGraphicFramePr>
        <p:xfrm>
          <a:off x="7583129" y="1293735"/>
          <a:ext cx="2737068" cy="24120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0EEA98EE-E37C-FCD7-51FE-491100FB5D97}"/>
              </a:ext>
            </a:extLst>
          </p:cNvPr>
          <p:cNvGraphicFramePr>
            <a:graphicFrameLocks/>
          </p:cNvGraphicFramePr>
          <p:nvPr/>
        </p:nvGraphicFramePr>
        <p:xfrm>
          <a:off x="7588032" y="3429000"/>
          <a:ext cx="2737068" cy="2412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9517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61F5-F014-6BCF-8F46-304081193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507E2-7F0A-5148-EF3E-8DE5AA892D6C}"/>
              </a:ext>
            </a:extLst>
          </p:cNvPr>
          <p:cNvSpPr>
            <a:spLocks noGrp="1"/>
          </p:cNvSpPr>
          <p:nvPr>
            <p:ph type="title"/>
          </p:nvPr>
        </p:nvSpPr>
        <p:spPr/>
        <p:txBody>
          <a:bodyPr/>
          <a:lstStyle/>
          <a:p>
            <a:r>
              <a:rPr lang="sv-SE" dirty="0"/>
              <a:t>Stroke och TIA</a:t>
            </a:r>
          </a:p>
        </p:txBody>
      </p:sp>
      <p:sp>
        <p:nvSpPr>
          <p:cNvPr id="3" name="Subtitle 2">
            <a:extLst>
              <a:ext uri="{FF2B5EF4-FFF2-40B4-BE49-F238E27FC236}">
                <a16:creationId xmlns:a16="http://schemas.microsoft.com/office/drawing/2014/main" id="{83508AF9-69A1-A3C2-0530-CC01A43A295D}"/>
              </a:ext>
            </a:extLst>
          </p:cNvPr>
          <p:cNvSpPr>
            <a:spLocks noGrp="1"/>
          </p:cNvSpPr>
          <p:nvPr>
            <p:ph idx="1"/>
          </p:nvPr>
        </p:nvSpPr>
        <p:spPr/>
        <p:txBody>
          <a:bodyPr>
            <a:normAutofit fontScale="85000" lnSpcReduction="20000"/>
          </a:bodyPr>
          <a:lstStyle/>
          <a:p>
            <a:pPr marL="0" indent="0">
              <a:buNone/>
            </a:pPr>
            <a:r>
              <a:rPr lang="sv-SE" dirty="0" err="1">
                <a:latin typeface="Arial" panose="020B0604020202020204" pitchFamily="34" charset="0"/>
                <a:cs typeface="Arial" panose="020B0604020202020204" pitchFamily="34" charset="0"/>
              </a:rPr>
              <a:t>Imaging</a:t>
            </a:r>
            <a:r>
              <a:rPr lang="sv-SE" dirty="0">
                <a:latin typeface="Arial" panose="020B0604020202020204" pitchFamily="34" charset="0"/>
                <a:cs typeface="Arial" panose="020B0604020202020204" pitchFamily="34" charset="0"/>
              </a:rPr>
              <a:t>:</a:t>
            </a:r>
          </a:p>
          <a:p>
            <a:r>
              <a:rPr lang="sv-SE" dirty="0">
                <a:latin typeface="Arial" panose="020B0604020202020204" pitchFamily="34" charset="0"/>
                <a:cs typeface="Arial" panose="020B0604020202020204" pitchFamily="34" charset="0"/>
              </a:rPr>
              <a:t>TIA: 		98% DT, 19% MR</a:t>
            </a:r>
          </a:p>
          <a:p>
            <a:pPr marL="0" indent="0">
              <a:buNone/>
            </a:pPr>
            <a:r>
              <a:rPr lang="sv-SE" dirty="0">
                <a:latin typeface="Arial" panose="020B0604020202020204" pitchFamily="34" charset="0"/>
                <a:cs typeface="Arial" panose="020B0604020202020204" pitchFamily="34" charset="0"/>
              </a:rPr>
              <a:t>		33% ultraljud och 61% DT-</a:t>
            </a:r>
            <a:r>
              <a:rPr lang="sv-SE" dirty="0" err="1">
                <a:latin typeface="Arial" panose="020B0604020202020204" pitchFamily="34" charset="0"/>
                <a:cs typeface="Arial" panose="020B0604020202020204" pitchFamily="34" charset="0"/>
              </a:rPr>
              <a:t>angio</a:t>
            </a:r>
            <a:r>
              <a:rPr lang="sv-SE" dirty="0">
                <a:latin typeface="Arial" panose="020B0604020202020204" pitchFamily="34" charset="0"/>
                <a:cs typeface="Arial" panose="020B0604020202020204" pitchFamily="34" charset="0"/>
              </a:rPr>
              <a:t> av halskärl</a:t>
            </a:r>
          </a:p>
          <a:p>
            <a:endParaRPr lang="sv-SE" sz="2000" dirty="0">
              <a:latin typeface="Arial" panose="020B0604020202020204" pitchFamily="34" charset="0"/>
              <a:cs typeface="Arial" panose="020B0604020202020204" pitchFamily="34" charset="0"/>
            </a:endParaRPr>
          </a:p>
          <a:p>
            <a:r>
              <a:rPr lang="sv-SE" dirty="0">
                <a:latin typeface="Arial" panose="020B0604020202020204" pitchFamily="34" charset="0"/>
                <a:cs typeface="Arial" panose="020B0604020202020204" pitchFamily="34" charset="0"/>
              </a:rPr>
              <a:t>Stroke:	98% DT, 64% DT-</a:t>
            </a:r>
            <a:r>
              <a:rPr lang="sv-SE" dirty="0" err="1">
                <a:latin typeface="Arial" panose="020B0604020202020204" pitchFamily="34" charset="0"/>
                <a:cs typeface="Arial" panose="020B0604020202020204" pitchFamily="34" charset="0"/>
              </a:rPr>
              <a:t>ai</a:t>
            </a:r>
            <a:r>
              <a:rPr lang="sv-SE" dirty="0">
                <a:latin typeface="Arial" panose="020B0604020202020204" pitchFamily="34" charset="0"/>
                <a:cs typeface="Arial" panose="020B0604020202020204" pitchFamily="34" charset="0"/>
              </a:rPr>
              <a:t>, 37% MR</a:t>
            </a:r>
          </a:p>
          <a:p>
            <a:pPr marL="0" indent="0">
              <a:buNone/>
            </a:pPr>
            <a:r>
              <a:rPr lang="sv-SE" dirty="0">
                <a:latin typeface="Arial" panose="020B0604020202020204" pitchFamily="34" charset="0"/>
                <a:cs typeface="Arial" panose="020B0604020202020204" pitchFamily="34" charset="0"/>
              </a:rPr>
              <a:t>		22% ultraljud 64% DT-</a:t>
            </a:r>
            <a:r>
              <a:rPr lang="sv-SE" dirty="0" err="1">
                <a:latin typeface="Arial" panose="020B0604020202020204" pitchFamily="34" charset="0"/>
                <a:cs typeface="Arial" panose="020B0604020202020204" pitchFamily="34" charset="0"/>
              </a:rPr>
              <a:t>ai</a:t>
            </a:r>
            <a:r>
              <a:rPr lang="sv-SE" dirty="0">
                <a:latin typeface="Arial" panose="020B0604020202020204" pitchFamily="34" charset="0"/>
                <a:cs typeface="Arial" panose="020B0604020202020204" pitchFamily="34" charset="0"/>
              </a:rPr>
              <a:t> akut och 12% senare</a:t>
            </a:r>
          </a:p>
          <a:p>
            <a:endParaRPr lang="sv-SE" dirty="0">
              <a:latin typeface="Arial" panose="020B0604020202020204" pitchFamily="34" charset="0"/>
              <a:cs typeface="Arial" panose="020B0604020202020204" pitchFamily="34" charset="0"/>
            </a:endParaRPr>
          </a:p>
          <a:p>
            <a:pPr marL="0" indent="0">
              <a:buNone/>
            </a:pPr>
            <a:r>
              <a:rPr lang="sv-SE" dirty="0" err="1">
                <a:latin typeface="Arial" panose="020B0604020202020204" pitchFamily="34" charset="0"/>
                <a:cs typeface="Arial" panose="020B0604020202020204" pitchFamily="34" charset="0"/>
              </a:rPr>
              <a:t>Långtidsekg</a:t>
            </a:r>
            <a:r>
              <a:rPr lang="sv-SE" dirty="0">
                <a:latin typeface="Arial" panose="020B0604020202020204" pitchFamily="34" charset="0"/>
                <a:cs typeface="Arial" panose="020B0604020202020204" pitchFamily="34" charset="0"/>
              </a:rPr>
              <a:t>: </a:t>
            </a:r>
          </a:p>
          <a:p>
            <a:endParaRPr lang="sv-SE" dirty="0">
              <a:latin typeface="Arial" panose="020B0604020202020204" pitchFamily="34" charset="0"/>
              <a:cs typeface="Arial" panose="020B0604020202020204" pitchFamily="34" charset="0"/>
            </a:endParaRPr>
          </a:p>
          <a:p>
            <a:r>
              <a:rPr lang="sv-SE" dirty="0">
                <a:latin typeface="Arial" panose="020B0604020202020204" pitchFamily="34" charset="0"/>
                <a:cs typeface="Arial" panose="020B0604020202020204" pitchFamily="34" charset="0"/>
              </a:rPr>
              <a:t>TIA:		79% akut, 11% senare</a:t>
            </a:r>
          </a:p>
          <a:p>
            <a:r>
              <a:rPr lang="sv-SE" dirty="0">
                <a:latin typeface="Arial" panose="020B0604020202020204" pitchFamily="34" charset="0"/>
                <a:cs typeface="Arial" panose="020B0604020202020204" pitchFamily="34" charset="0"/>
              </a:rPr>
              <a:t>Stroke:	81% akut, 6% senare</a:t>
            </a:r>
          </a:p>
          <a:p>
            <a:endParaRPr lang="sv-SE" dirty="0">
              <a:latin typeface="Arial" panose="020B0604020202020204" pitchFamily="34" charset="0"/>
              <a:cs typeface="Arial" panose="020B0604020202020204" pitchFamily="34" charset="0"/>
            </a:endParaRPr>
          </a:p>
        </p:txBody>
      </p:sp>
      <p:pic>
        <p:nvPicPr>
          <p:cNvPr id="5" name="Bild 4" descr="Hjärna kontur">
            <a:extLst>
              <a:ext uri="{FF2B5EF4-FFF2-40B4-BE49-F238E27FC236}">
                <a16:creationId xmlns:a16="http://schemas.microsoft.com/office/drawing/2014/main" id="{0DE42CE9-5B54-A343-82C3-0AEB5B4F82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02915" y="2010883"/>
            <a:ext cx="534286" cy="534286"/>
          </a:xfrm>
          <a:prstGeom prst="rect">
            <a:avLst/>
          </a:prstGeom>
        </p:spPr>
      </p:pic>
      <p:pic>
        <p:nvPicPr>
          <p:cNvPr id="10" name="Bild 9" descr="Hjärna kontur">
            <a:extLst>
              <a:ext uri="{FF2B5EF4-FFF2-40B4-BE49-F238E27FC236}">
                <a16:creationId xmlns:a16="http://schemas.microsoft.com/office/drawing/2014/main" id="{1F961881-67A5-AEFB-EB7D-D61FBD0D80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9008" y="3027650"/>
            <a:ext cx="544919" cy="544919"/>
          </a:xfrm>
          <a:prstGeom prst="rect">
            <a:avLst/>
          </a:prstGeom>
        </p:spPr>
      </p:pic>
      <p:pic>
        <p:nvPicPr>
          <p:cNvPr id="13" name="Bild 12" descr="Hjärtslag med hel fyllning">
            <a:extLst>
              <a:ext uri="{FF2B5EF4-FFF2-40B4-BE49-F238E27FC236}">
                <a16:creationId xmlns:a16="http://schemas.microsoft.com/office/drawing/2014/main" id="{7DA92B8D-3AB6-7702-101E-2F145037C3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320" y="4117923"/>
            <a:ext cx="914400" cy="914400"/>
          </a:xfrm>
          <a:prstGeom prst="rect">
            <a:avLst/>
          </a:prstGeom>
        </p:spPr>
      </p:pic>
    </p:spTree>
    <p:extLst>
      <p:ext uri="{BB962C8B-B14F-4D97-AF65-F5344CB8AC3E}">
        <p14:creationId xmlns:p14="http://schemas.microsoft.com/office/powerpoint/2010/main" val="2819233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fade">
                                      <p:cBhvr>
                                        <p:cTn id="1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04B56-6EA3-9075-80EC-C23E1278B61F}"/>
              </a:ext>
            </a:extLst>
          </p:cNvPr>
          <p:cNvSpPr>
            <a:spLocks noGrp="1"/>
          </p:cNvSpPr>
          <p:nvPr>
            <p:ph type="title"/>
          </p:nvPr>
        </p:nvSpPr>
        <p:spPr>
          <a:xfrm>
            <a:off x="1981200" y="274638"/>
            <a:ext cx="8229600" cy="1143000"/>
          </a:xfrm>
        </p:spPr>
        <p:txBody>
          <a:bodyPr wrap="square" anchor="ctr">
            <a:normAutofit/>
          </a:bodyPr>
          <a:lstStyle/>
          <a:p>
            <a:r>
              <a:rPr lang="sv-SE" dirty="0"/>
              <a:t>TIA direkt in strokeenhet</a:t>
            </a:r>
          </a:p>
        </p:txBody>
      </p:sp>
      <p:pic>
        <p:nvPicPr>
          <p:cNvPr id="5" name="Bildobjekt 4">
            <a:extLst>
              <a:ext uri="{FF2B5EF4-FFF2-40B4-BE49-F238E27FC236}">
                <a16:creationId xmlns:a16="http://schemas.microsoft.com/office/drawing/2014/main" id="{877F044D-EBD4-37A4-D71E-C0EA13A8C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03264" y="1600201"/>
            <a:ext cx="3394473" cy="4525963"/>
          </a:xfrm>
          <a:prstGeom prst="rect">
            <a:avLst/>
          </a:prstGeom>
          <a:noFill/>
        </p:spPr>
      </p:pic>
      <p:sp>
        <p:nvSpPr>
          <p:cNvPr id="3" name="Subtitle 2">
            <a:extLst>
              <a:ext uri="{FF2B5EF4-FFF2-40B4-BE49-F238E27FC236}">
                <a16:creationId xmlns:a16="http://schemas.microsoft.com/office/drawing/2014/main" id="{5CE49A58-9E08-A327-A62C-DDB36D10AB16}"/>
              </a:ext>
            </a:extLst>
          </p:cNvPr>
          <p:cNvSpPr>
            <a:spLocks noGrp="1"/>
          </p:cNvSpPr>
          <p:nvPr>
            <p:ph sz="half" idx="2"/>
          </p:nvPr>
        </p:nvSpPr>
        <p:spPr>
          <a:xfrm>
            <a:off x="6172200" y="1600201"/>
            <a:ext cx="4038600" cy="4525963"/>
          </a:xfrm>
        </p:spPr>
        <p:txBody>
          <a:bodyPr>
            <a:normAutofit/>
          </a:bodyPr>
          <a:lstStyle/>
          <a:p>
            <a:pPr marL="0" indent="0">
              <a:buNone/>
            </a:pPr>
            <a:r>
              <a:rPr lang="sv-SE" dirty="0"/>
              <a:t>Riket, snitt: 85% </a:t>
            </a:r>
          </a:p>
          <a:p>
            <a:pPr marL="0" indent="0">
              <a:buNone/>
            </a:pPr>
            <a:r>
              <a:rPr lang="en-US" dirty="0"/>
              <a:t>Stora </a:t>
            </a:r>
            <a:r>
              <a:rPr lang="en-US" dirty="0" err="1"/>
              <a:t>variationer</a:t>
            </a:r>
            <a:endParaRPr lang="en-US" dirty="0"/>
          </a:p>
          <a:p>
            <a:pPr marL="0" indent="0">
              <a:buNone/>
            </a:pPr>
            <a:r>
              <a:rPr lang="sv-SE" dirty="0"/>
              <a:t>Spridning: 27-100%</a:t>
            </a:r>
          </a:p>
        </p:txBody>
      </p:sp>
      <p:sp>
        <p:nvSpPr>
          <p:cNvPr id="6" name="Pil: uppåt 5">
            <a:extLst>
              <a:ext uri="{FF2B5EF4-FFF2-40B4-BE49-F238E27FC236}">
                <a16:creationId xmlns:a16="http://schemas.microsoft.com/office/drawing/2014/main" id="{015AFE87-5E25-04F0-BA4F-4682BD587FBA}"/>
              </a:ext>
            </a:extLst>
          </p:cNvPr>
          <p:cNvSpPr/>
          <p:nvPr/>
        </p:nvSpPr>
        <p:spPr>
          <a:xfrm>
            <a:off x="8705235" y="1579610"/>
            <a:ext cx="292510" cy="40650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0560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1D41D64-7171-2099-6D3B-18B635965E51}"/>
              </a:ext>
            </a:extLst>
          </p:cNvPr>
          <p:cNvSpPr>
            <a:spLocks noGrp="1"/>
          </p:cNvSpPr>
          <p:nvPr>
            <p:ph type="title"/>
          </p:nvPr>
        </p:nvSpPr>
        <p:spPr>
          <a:xfrm>
            <a:off x="1981200" y="274638"/>
            <a:ext cx="8229600" cy="1143000"/>
          </a:xfrm>
        </p:spPr>
        <p:txBody>
          <a:bodyPr/>
          <a:lstStyle/>
          <a:p>
            <a:r>
              <a:rPr lang="en-US" dirty="0"/>
              <a:t>Stroke </a:t>
            </a:r>
            <a:r>
              <a:rPr lang="en-US" dirty="0" err="1"/>
              <a:t>direktinläggning</a:t>
            </a:r>
            <a:r>
              <a:rPr lang="en-US" dirty="0"/>
              <a:t> </a:t>
            </a:r>
            <a:r>
              <a:rPr lang="en-US" dirty="0" err="1"/>
              <a:t>strokeenhet</a:t>
            </a:r>
            <a:endParaRPr lang="en-US" dirty="0"/>
          </a:p>
        </p:txBody>
      </p:sp>
      <p:pic>
        <p:nvPicPr>
          <p:cNvPr id="4" name="Bildobjekt 3">
            <a:extLst>
              <a:ext uri="{FF2B5EF4-FFF2-40B4-BE49-F238E27FC236}">
                <a16:creationId xmlns:a16="http://schemas.microsoft.com/office/drawing/2014/main" id="{3871C078-A43A-785F-22AB-A1AB2A4B4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6027" y="1600200"/>
            <a:ext cx="3394473" cy="4525963"/>
          </a:xfrm>
          <a:prstGeom prst="rect">
            <a:avLst/>
          </a:prstGeom>
          <a:noFill/>
        </p:spPr>
      </p:pic>
      <p:sp>
        <p:nvSpPr>
          <p:cNvPr id="14" name="Content Placeholder 3">
            <a:extLst>
              <a:ext uri="{FF2B5EF4-FFF2-40B4-BE49-F238E27FC236}">
                <a16:creationId xmlns:a16="http://schemas.microsoft.com/office/drawing/2014/main" id="{A55E0FE1-9E9E-2F2A-D0A8-E30DE70E150D}"/>
              </a:ext>
            </a:extLst>
          </p:cNvPr>
          <p:cNvSpPr>
            <a:spLocks noGrp="1"/>
          </p:cNvSpPr>
          <p:nvPr>
            <p:ph sz="half" idx="2"/>
          </p:nvPr>
        </p:nvSpPr>
        <p:spPr>
          <a:xfrm>
            <a:off x="5016143" y="1600199"/>
            <a:ext cx="4038600" cy="4525963"/>
          </a:xfrm>
        </p:spPr>
        <p:txBody>
          <a:bodyPr/>
          <a:lstStyle/>
          <a:p>
            <a:r>
              <a:rPr lang="en-US" dirty="0" err="1"/>
              <a:t>Riket</a:t>
            </a:r>
            <a:r>
              <a:rPr lang="en-US" dirty="0"/>
              <a:t>, </a:t>
            </a:r>
            <a:r>
              <a:rPr lang="en-US" dirty="0" err="1"/>
              <a:t>snitt</a:t>
            </a:r>
            <a:r>
              <a:rPr lang="en-US" dirty="0"/>
              <a:t> 86%</a:t>
            </a:r>
          </a:p>
          <a:p>
            <a:r>
              <a:rPr lang="en-US" dirty="0"/>
              <a:t>Stora </a:t>
            </a:r>
            <a:r>
              <a:rPr lang="en-US" dirty="0" err="1"/>
              <a:t>variationer</a:t>
            </a:r>
            <a:endParaRPr lang="en-US" dirty="0"/>
          </a:p>
          <a:p>
            <a:pPr marL="0" indent="0">
              <a:buNone/>
            </a:pPr>
            <a:endParaRPr lang="en-US" dirty="0"/>
          </a:p>
          <a:p>
            <a:r>
              <a:rPr lang="en-US" dirty="0"/>
              <a:t>Under </a:t>
            </a:r>
            <a:r>
              <a:rPr lang="en-US" dirty="0" err="1"/>
              <a:t>vårdtiden</a:t>
            </a:r>
            <a:r>
              <a:rPr lang="en-US" dirty="0"/>
              <a:t> </a:t>
            </a:r>
            <a:r>
              <a:rPr lang="en-US" dirty="0" err="1"/>
              <a:t>vårdas</a:t>
            </a:r>
            <a:r>
              <a:rPr lang="en-US" dirty="0"/>
              <a:t> 94% </a:t>
            </a:r>
            <a:r>
              <a:rPr lang="en-US" dirty="0" err="1"/>
              <a:t>någon</a:t>
            </a:r>
            <a:r>
              <a:rPr lang="en-US" dirty="0"/>
              <a:t> </a:t>
            </a:r>
            <a:r>
              <a:rPr lang="en-US" dirty="0" err="1"/>
              <a:t>gång</a:t>
            </a:r>
            <a:r>
              <a:rPr lang="en-US" dirty="0"/>
              <a:t> </a:t>
            </a:r>
            <a:r>
              <a:rPr lang="en-US" dirty="0" err="1"/>
              <a:t>på</a:t>
            </a:r>
            <a:r>
              <a:rPr lang="en-US" dirty="0"/>
              <a:t> </a:t>
            </a:r>
            <a:r>
              <a:rPr lang="en-US" dirty="0" err="1"/>
              <a:t>strokeenhet</a:t>
            </a:r>
            <a:r>
              <a:rPr lang="en-US" dirty="0"/>
              <a:t> </a:t>
            </a:r>
          </a:p>
          <a:p>
            <a:pPr marL="0" indent="0">
              <a:buNone/>
            </a:pPr>
            <a:endParaRPr lang="en-US" dirty="0"/>
          </a:p>
        </p:txBody>
      </p:sp>
      <p:sp>
        <p:nvSpPr>
          <p:cNvPr id="2" name="Pil: uppåt 1">
            <a:extLst>
              <a:ext uri="{FF2B5EF4-FFF2-40B4-BE49-F238E27FC236}">
                <a16:creationId xmlns:a16="http://schemas.microsoft.com/office/drawing/2014/main" id="{F472BEF0-E30B-FF7A-756A-60DF93789F3D}"/>
              </a:ext>
            </a:extLst>
          </p:cNvPr>
          <p:cNvSpPr/>
          <p:nvPr/>
        </p:nvSpPr>
        <p:spPr>
          <a:xfrm rot="5400000">
            <a:off x="7767972" y="1579612"/>
            <a:ext cx="292510" cy="40650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C5D01D1D-8B49-7040-FFF4-3898CC558E9D}"/>
              </a:ext>
            </a:extLst>
          </p:cNvPr>
          <p:cNvPicPr>
            <a:picLocks noChangeAspect="1"/>
          </p:cNvPicPr>
          <p:nvPr/>
        </p:nvPicPr>
        <p:blipFill>
          <a:blip r:embed="rId3">
            <a:extLst>
              <a:ext uri="{28A0092B-C50C-407E-A947-70E740481C1C}">
                <a14:useLocalDpi xmlns:a14="http://schemas.microsoft.com/office/drawing/2010/main" val="0"/>
              </a:ext>
            </a:extLst>
          </a:blip>
          <a:srcRect l="22376" r="23300" b="1"/>
          <a:stretch>
            <a:fillRect/>
          </a:stretch>
        </p:blipFill>
        <p:spPr bwMode="auto">
          <a:xfrm>
            <a:off x="9013293" y="1089329"/>
            <a:ext cx="2736280" cy="5036834"/>
          </a:xfrm>
          <a:prstGeom prst="rect">
            <a:avLst/>
          </a:prstGeom>
          <a:noFill/>
        </p:spPr>
      </p:pic>
    </p:spTree>
    <p:extLst>
      <p:ext uri="{BB962C8B-B14F-4D97-AF65-F5344CB8AC3E}">
        <p14:creationId xmlns:p14="http://schemas.microsoft.com/office/powerpoint/2010/main" val="189424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6F96-94C1-6447-EAB3-5CE8599F00F7}"/>
              </a:ext>
            </a:extLst>
          </p:cNvPr>
          <p:cNvSpPr>
            <a:spLocks noGrp="1"/>
          </p:cNvSpPr>
          <p:nvPr>
            <p:ph type="title"/>
          </p:nvPr>
        </p:nvSpPr>
        <p:spPr/>
        <p:txBody>
          <a:bodyPr/>
          <a:lstStyle/>
          <a:p>
            <a:r>
              <a:rPr lang="sv-SE" dirty="0"/>
              <a:t>NIHSS vid insjuknandet i stroke</a:t>
            </a:r>
          </a:p>
        </p:txBody>
      </p:sp>
      <p:sp>
        <p:nvSpPr>
          <p:cNvPr id="5" name="Rectangle 4">
            <a:extLst>
              <a:ext uri="{FF2B5EF4-FFF2-40B4-BE49-F238E27FC236}">
                <a16:creationId xmlns:a16="http://schemas.microsoft.com/office/drawing/2014/main" id="{5ECD1498-61DE-1E47-3753-6CD7B4895D1E}"/>
              </a:ext>
            </a:extLst>
          </p:cNvPr>
          <p:cNvSpPr/>
          <p:nvPr/>
        </p:nvSpPr>
        <p:spPr>
          <a:xfrm>
            <a:off x="1918993" y="1218754"/>
            <a:ext cx="3444084" cy="523220"/>
          </a:xfrm>
          <a:prstGeom prst="rect">
            <a:avLst/>
          </a:prstGeom>
          <a:noFill/>
        </p:spPr>
        <p:txBody>
          <a:bodyPr wrap="none" lIns="91440" tIns="45720" rIns="91440" bIns="45720">
            <a:spAutoFit/>
          </a:bodyPr>
          <a:lstStyle/>
          <a:p>
            <a:pPr algn="ctr"/>
            <a:r>
              <a:rPr lang="en-US" sz="2800" dirty="0" err="1">
                <a:ln w="0"/>
                <a:solidFill>
                  <a:schemeClr val="accent1"/>
                </a:solidFill>
                <a:effectLst>
                  <a:outerShdw blurRad="38100" dist="25400" dir="5400000" algn="ctr" rotWithShape="0">
                    <a:srgbClr val="6E747A">
                      <a:alpha val="43000"/>
                    </a:srgbClr>
                  </a:outerShdw>
                </a:effectLst>
              </a:rPr>
              <a:t>Kvalitetsarbeten</a:t>
            </a:r>
            <a:r>
              <a:rPr lang="en-US" sz="2800" dirty="0">
                <a:ln w="0"/>
                <a:solidFill>
                  <a:schemeClr val="accent1"/>
                </a:solidFill>
                <a:effectLst>
                  <a:outerShdw blurRad="38100" dist="25400" dir="5400000" algn="ctr" rotWithShape="0">
                    <a:srgbClr val="6E747A">
                      <a:alpha val="43000"/>
                    </a:srgbClr>
                  </a:outerShdw>
                </a:effectLst>
              </a:rPr>
              <a:t> </a:t>
            </a:r>
            <a:r>
              <a:rPr lang="en-US" sz="2800" dirty="0" err="1">
                <a:ln w="0"/>
                <a:solidFill>
                  <a:schemeClr val="accent1"/>
                </a:solidFill>
                <a:effectLst>
                  <a:outerShdw blurRad="38100" dist="25400" dir="5400000" algn="ctr" rotWithShape="0">
                    <a:srgbClr val="6E747A">
                      <a:alpha val="43000"/>
                    </a:srgbClr>
                  </a:outerShdw>
                </a:effectLst>
              </a:rPr>
              <a:t>pågår</a:t>
            </a:r>
            <a:endParaRPr lang="en-US" sz="2800" dirty="0">
              <a:ln w="0"/>
              <a:solidFill>
                <a:schemeClr val="accent1"/>
              </a:solidFill>
              <a:effectLst>
                <a:outerShdw blurRad="38100" dist="25400" dir="5400000" algn="ctr" rotWithShape="0">
                  <a:srgbClr val="6E747A">
                    <a:alpha val="43000"/>
                  </a:srgbClr>
                </a:outerShdw>
              </a:effectLst>
            </a:endParaRPr>
          </a:p>
        </p:txBody>
      </p:sp>
      <p:sp>
        <p:nvSpPr>
          <p:cNvPr id="6" name="Arrow: Down 5">
            <a:extLst>
              <a:ext uri="{FF2B5EF4-FFF2-40B4-BE49-F238E27FC236}">
                <a16:creationId xmlns:a16="http://schemas.microsoft.com/office/drawing/2014/main" id="{ADEB39E4-18ED-94E7-FD56-572AC6F5C2CD}"/>
              </a:ext>
            </a:extLst>
          </p:cNvPr>
          <p:cNvSpPr/>
          <p:nvPr/>
        </p:nvSpPr>
        <p:spPr>
          <a:xfrm>
            <a:off x="2855845" y="1741974"/>
            <a:ext cx="168965" cy="28575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A2B15175-D24C-CE3F-2CD7-9329864143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2219606"/>
            <a:ext cx="8033765" cy="3570099"/>
          </a:xfrm>
          <a:prstGeom prst="rect">
            <a:avLst/>
          </a:prstGeom>
          <a:noFill/>
        </p:spPr>
      </p:pic>
      <p:sp>
        <p:nvSpPr>
          <p:cNvPr id="8" name="Rectangle 2">
            <a:extLst>
              <a:ext uri="{FF2B5EF4-FFF2-40B4-BE49-F238E27FC236}">
                <a16:creationId xmlns:a16="http://schemas.microsoft.com/office/drawing/2014/main" id="{7907B680-E013-6847-2079-D63A9C62A38A}"/>
              </a:ext>
            </a:extLst>
          </p:cNvPr>
          <p:cNvSpPr/>
          <p:nvPr/>
        </p:nvSpPr>
        <p:spPr>
          <a:xfrm>
            <a:off x="7095463" y="2814538"/>
            <a:ext cx="139172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77%</a:t>
            </a:r>
          </a:p>
        </p:txBody>
      </p:sp>
      <p:sp>
        <p:nvSpPr>
          <p:cNvPr id="9" name="Rektangel 8">
            <a:extLst>
              <a:ext uri="{FF2B5EF4-FFF2-40B4-BE49-F238E27FC236}">
                <a16:creationId xmlns:a16="http://schemas.microsoft.com/office/drawing/2014/main" id="{E6B9252C-3F3B-D97B-1319-DDDA28895BA4}"/>
              </a:ext>
            </a:extLst>
          </p:cNvPr>
          <p:cNvSpPr/>
          <p:nvPr/>
        </p:nvSpPr>
        <p:spPr>
          <a:xfrm>
            <a:off x="2855845" y="2387028"/>
            <a:ext cx="207753" cy="116378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265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2139B9-2D4D-4FCF-A341-BA697FE924A5}"/>
              </a:ext>
            </a:extLst>
          </p:cNvPr>
          <p:cNvSpPr>
            <a:spLocks noGrp="1"/>
          </p:cNvSpPr>
          <p:nvPr>
            <p:ph type="title"/>
          </p:nvPr>
        </p:nvSpPr>
        <p:spPr/>
        <p:txBody>
          <a:bodyPr/>
          <a:lstStyle/>
          <a:p>
            <a:r>
              <a:rPr lang="sv-SE" dirty="0" err="1"/>
              <a:t>Antikogulantia</a:t>
            </a:r>
            <a:r>
              <a:rPr lang="sv-SE" dirty="0"/>
              <a:t> och </a:t>
            </a:r>
            <a:r>
              <a:rPr lang="sv-SE" dirty="0" err="1"/>
              <a:t>hemorrhagisk</a:t>
            </a:r>
            <a:r>
              <a:rPr lang="sv-SE" dirty="0"/>
              <a:t> stroke</a:t>
            </a:r>
          </a:p>
        </p:txBody>
      </p:sp>
      <p:pic>
        <p:nvPicPr>
          <p:cNvPr id="4" name="Bildobjekt 3" descr="En bild som visar text, skärmbild, Teckensnitt, nummer&#10;&#10;AI-genererat innehåll kan vara felaktigt.">
            <a:extLst>
              <a:ext uri="{FF2B5EF4-FFF2-40B4-BE49-F238E27FC236}">
                <a16:creationId xmlns:a16="http://schemas.microsoft.com/office/drawing/2014/main" id="{E98938C2-254D-6A19-AF0E-9D0705BB1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580" y="4234423"/>
            <a:ext cx="6642509" cy="2203656"/>
          </a:xfrm>
          <a:prstGeom prst="rect">
            <a:avLst/>
          </a:prstGeom>
        </p:spPr>
      </p:pic>
      <p:pic>
        <p:nvPicPr>
          <p:cNvPr id="5" name="Bildobjekt 4">
            <a:extLst>
              <a:ext uri="{FF2B5EF4-FFF2-40B4-BE49-F238E27FC236}">
                <a16:creationId xmlns:a16="http://schemas.microsoft.com/office/drawing/2014/main" id="{B98CD2BB-0FA8-D6DB-6104-BCDA81689B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4640" y="1319373"/>
            <a:ext cx="6557448" cy="2914497"/>
          </a:xfrm>
          <a:prstGeom prst="rect">
            <a:avLst/>
          </a:prstGeom>
          <a:noFill/>
        </p:spPr>
      </p:pic>
    </p:spTree>
    <p:extLst>
      <p:ext uri="{BB962C8B-B14F-4D97-AF65-F5344CB8AC3E}">
        <p14:creationId xmlns:p14="http://schemas.microsoft.com/office/powerpoint/2010/main" val="43065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9B64F-9361-05D4-378B-24E67D28B00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D4B1B30-D5F9-5667-D650-D6E6DA1ED2A1}"/>
              </a:ext>
            </a:extLst>
          </p:cNvPr>
          <p:cNvSpPr>
            <a:spLocks noGrp="1"/>
          </p:cNvSpPr>
          <p:nvPr>
            <p:ph type="title"/>
          </p:nvPr>
        </p:nvSpPr>
        <p:spPr/>
        <p:txBody>
          <a:bodyPr/>
          <a:lstStyle/>
          <a:p>
            <a:r>
              <a:rPr lang="sv-SE" dirty="0" err="1"/>
              <a:t>Antikogulantia</a:t>
            </a:r>
            <a:r>
              <a:rPr lang="sv-SE" dirty="0"/>
              <a:t> och </a:t>
            </a:r>
            <a:r>
              <a:rPr lang="sv-SE" dirty="0" err="1"/>
              <a:t>ischemisk</a:t>
            </a:r>
            <a:r>
              <a:rPr lang="sv-SE" dirty="0"/>
              <a:t> stroke</a:t>
            </a:r>
          </a:p>
        </p:txBody>
      </p:sp>
      <p:pic>
        <p:nvPicPr>
          <p:cNvPr id="3" name="Bildobjekt 2" descr="En bild som visar text, skärmbild, skärm, programvara&#10;&#10;AI-genererat innehåll kan vara felaktigt.">
            <a:extLst>
              <a:ext uri="{FF2B5EF4-FFF2-40B4-BE49-F238E27FC236}">
                <a16:creationId xmlns:a16="http://schemas.microsoft.com/office/drawing/2014/main" id="{F15EC36C-81BA-C1C4-B7B8-CC6E70A38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47" y="2190115"/>
            <a:ext cx="6994408" cy="2945411"/>
          </a:xfrm>
          <a:prstGeom prst="rect">
            <a:avLst/>
          </a:prstGeom>
        </p:spPr>
      </p:pic>
    </p:spTree>
    <p:extLst>
      <p:ext uri="{BB962C8B-B14F-4D97-AF65-F5344CB8AC3E}">
        <p14:creationId xmlns:p14="http://schemas.microsoft.com/office/powerpoint/2010/main" val="1804269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8D8B0B78-A147-BA90-AE51-3942F7D8DE29}"/>
              </a:ext>
            </a:extLst>
          </p:cNvPr>
          <p:cNvPicPr>
            <a:picLocks noChangeAspect="1"/>
          </p:cNvPicPr>
          <p:nvPr/>
        </p:nvPicPr>
        <p:blipFill>
          <a:blip r:embed="rId3"/>
          <a:stretch>
            <a:fillRect/>
          </a:stretch>
        </p:blipFill>
        <p:spPr>
          <a:xfrm>
            <a:off x="6559038" y="3987501"/>
            <a:ext cx="1039442" cy="1165029"/>
          </a:xfrm>
          <a:prstGeom prst="rect">
            <a:avLst/>
          </a:prstGeom>
        </p:spPr>
      </p:pic>
      <p:sp>
        <p:nvSpPr>
          <p:cNvPr id="2" name="Rubrik 1">
            <a:extLst>
              <a:ext uri="{FF2B5EF4-FFF2-40B4-BE49-F238E27FC236}">
                <a16:creationId xmlns:a16="http://schemas.microsoft.com/office/drawing/2014/main" id="{9F878D9E-3171-4A1E-1D9E-AFEDD781A50A}"/>
              </a:ext>
            </a:extLst>
          </p:cNvPr>
          <p:cNvSpPr>
            <a:spLocks noGrp="1"/>
          </p:cNvSpPr>
          <p:nvPr>
            <p:ph type="title" idx="4294967295"/>
          </p:nvPr>
        </p:nvSpPr>
        <p:spPr/>
        <p:txBody>
          <a:bodyPr>
            <a:normAutofit/>
          </a:bodyPr>
          <a:lstStyle/>
          <a:p>
            <a:pPr algn="ctr"/>
            <a:r>
              <a:rPr lang="sv-SE" dirty="0"/>
              <a:t>Riksstrokes Styrgrupp och kansli</a:t>
            </a:r>
          </a:p>
        </p:txBody>
      </p:sp>
      <p:pic>
        <p:nvPicPr>
          <p:cNvPr id="3" name="Bildobjekt 2">
            <a:extLst>
              <a:ext uri="{FF2B5EF4-FFF2-40B4-BE49-F238E27FC236}">
                <a16:creationId xmlns:a16="http://schemas.microsoft.com/office/drawing/2014/main" id="{1354331D-494B-4E58-05A0-7C9288FAE2DC}"/>
              </a:ext>
            </a:extLst>
          </p:cNvPr>
          <p:cNvPicPr>
            <a:picLocks noChangeAspect="1"/>
          </p:cNvPicPr>
          <p:nvPr/>
        </p:nvPicPr>
        <p:blipFill>
          <a:blip r:embed="rId4"/>
          <a:stretch>
            <a:fillRect/>
          </a:stretch>
        </p:blipFill>
        <p:spPr>
          <a:xfrm>
            <a:off x="5073694" y="5287881"/>
            <a:ext cx="983920" cy="1181773"/>
          </a:xfrm>
          <a:prstGeom prst="rect">
            <a:avLst/>
          </a:prstGeom>
        </p:spPr>
      </p:pic>
      <p:pic>
        <p:nvPicPr>
          <p:cNvPr id="5" name="Bildobjekt 4">
            <a:extLst>
              <a:ext uri="{FF2B5EF4-FFF2-40B4-BE49-F238E27FC236}">
                <a16:creationId xmlns:a16="http://schemas.microsoft.com/office/drawing/2014/main" id="{9EE513AC-15E6-AA71-947A-565BC976C835}"/>
              </a:ext>
            </a:extLst>
          </p:cNvPr>
          <p:cNvPicPr>
            <a:picLocks noChangeAspect="1"/>
          </p:cNvPicPr>
          <p:nvPr/>
        </p:nvPicPr>
        <p:blipFill>
          <a:blip r:embed="rId5"/>
          <a:stretch>
            <a:fillRect/>
          </a:stretch>
        </p:blipFill>
        <p:spPr>
          <a:xfrm flipV="1">
            <a:off x="7472059" y="3792640"/>
            <a:ext cx="45719" cy="54912"/>
          </a:xfrm>
          <a:prstGeom prst="rect">
            <a:avLst/>
          </a:prstGeom>
        </p:spPr>
      </p:pic>
      <p:pic>
        <p:nvPicPr>
          <p:cNvPr id="6" name="Bildobjekt 5">
            <a:extLst>
              <a:ext uri="{FF2B5EF4-FFF2-40B4-BE49-F238E27FC236}">
                <a16:creationId xmlns:a16="http://schemas.microsoft.com/office/drawing/2014/main" id="{C833114A-36DC-EC10-6F5D-9A0DBB747045}"/>
              </a:ext>
            </a:extLst>
          </p:cNvPr>
          <p:cNvPicPr>
            <a:picLocks noChangeAspect="1"/>
          </p:cNvPicPr>
          <p:nvPr/>
        </p:nvPicPr>
        <p:blipFill>
          <a:blip r:embed="rId6"/>
          <a:stretch>
            <a:fillRect/>
          </a:stretch>
        </p:blipFill>
        <p:spPr>
          <a:xfrm>
            <a:off x="6235933" y="5290578"/>
            <a:ext cx="987089" cy="1185579"/>
          </a:xfrm>
          <a:prstGeom prst="rect">
            <a:avLst/>
          </a:prstGeom>
        </p:spPr>
      </p:pic>
      <p:pic>
        <p:nvPicPr>
          <p:cNvPr id="7" name="Bildobjekt 6">
            <a:extLst>
              <a:ext uri="{FF2B5EF4-FFF2-40B4-BE49-F238E27FC236}">
                <a16:creationId xmlns:a16="http://schemas.microsoft.com/office/drawing/2014/main" id="{2ADE297E-6C62-A02B-BF8B-8876F7AED74E}"/>
              </a:ext>
            </a:extLst>
          </p:cNvPr>
          <p:cNvPicPr>
            <a:picLocks noChangeAspect="1"/>
          </p:cNvPicPr>
          <p:nvPr/>
        </p:nvPicPr>
        <p:blipFill>
          <a:blip r:embed="rId7"/>
          <a:stretch>
            <a:fillRect/>
          </a:stretch>
        </p:blipFill>
        <p:spPr>
          <a:xfrm>
            <a:off x="4054390" y="2603641"/>
            <a:ext cx="941422" cy="1255229"/>
          </a:xfrm>
          <a:prstGeom prst="rect">
            <a:avLst/>
          </a:prstGeom>
        </p:spPr>
      </p:pic>
      <p:pic>
        <p:nvPicPr>
          <p:cNvPr id="10" name="Bildobjekt 9">
            <a:extLst>
              <a:ext uri="{FF2B5EF4-FFF2-40B4-BE49-F238E27FC236}">
                <a16:creationId xmlns:a16="http://schemas.microsoft.com/office/drawing/2014/main" id="{92067601-B6A3-9CFC-3239-10AA96AEBDAB}"/>
              </a:ext>
            </a:extLst>
          </p:cNvPr>
          <p:cNvPicPr>
            <a:picLocks noChangeAspect="1"/>
          </p:cNvPicPr>
          <p:nvPr/>
        </p:nvPicPr>
        <p:blipFill>
          <a:blip r:embed="rId8"/>
          <a:stretch>
            <a:fillRect/>
          </a:stretch>
        </p:blipFill>
        <p:spPr>
          <a:xfrm>
            <a:off x="5445293" y="3928476"/>
            <a:ext cx="983920" cy="1237635"/>
          </a:xfrm>
          <a:prstGeom prst="rect">
            <a:avLst/>
          </a:prstGeom>
        </p:spPr>
      </p:pic>
      <p:pic>
        <p:nvPicPr>
          <p:cNvPr id="12" name="Bildobjekt 11">
            <a:extLst>
              <a:ext uri="{FF2B5EF4-FFF2-40B4-BE49-F238E27FC236}">
                <a16:creationId xmlns:a16="http://schemas.microsoft.com/office/drawing/2014/main" id="{CF7F8307-AF93-1B27-1326-52540F108324}"/>
              </a:ext>
            </a:extLst>
          </p:cNvPr>
          <p:cNvPicPr>
            <a:picLocks noChangeAspect="1"/>
          </p:cNvPicPr>
          <p:nvPr/>
        </p:nvPicPr>
        <p:blipFill>
          <a:blip r:embed="rId9"/>
          <a:stretch>
            <a:fillRect/>
          </a:stretch>
        </p:blipFill>
        <p:spPr>
          <a:xfrm>
            <a:off x="2777202" y="2614039"/>
            <a:ext cx="1090114" cy="1228021"/>
          </a:xfrm>
          <a:prstGeom prst="rect">
            <a:avLst/>
          </a:prstGeom>
        </p:spPr>
      </p:pic>
      <p:pic>
        <p:nvPicPr>
          <p:cNvPr id="13" name="Bildobjekt 12">
            <a:extLst>
              <a:ext uri="{FF2B5EF4-FFF2-40B4-BE49-F238E27FC236}">
                <a16:creationId xmlns:a16="http://schemas.microsoft.com/office/drawing/2014/main" id="{0F1D6C51-497D-8E9C-AC99-CAAAD0319145}"/>
              </a:ext>
            </a:extLst>
          </p:cNvPr>
          <p:cNvPicPr>
            <a:picLocks noChangeAspect="1"/>
          </p:cNvPicPr>
          <p:nvPr/>
        </p:nvPicPr>
        <p:blipFill>
          <a:blip r:embed="rId10"/>
          <a:stretch>
            <a:fillRect/>
          </a:stretch>
        </p:blipFill>
        <p:spPr>
          <a:xfrm>
            <a:off x="7789801" y="3946071"/>
            <a:ext cx="961269" cy="1237635"/>
          </a:xfrm>
          <a:prstGeom prst="rect">
            <a:avLst/>
          </a:prstGeom>
        </p:spPr>
      </p:pic>
      <p:pic>
        <p:nvPicPr>
          <p:cNvPr id="14" name="Bildobjekt 13">
            <a:extLst>
              <a:ext uri="{FF2B5EF4-FFF2-40B4-BE49-F238E27FC236}">
                <a16:creationId xmlns:a16="http://schemas.microsoft.com/office/drawing/2014/main" id="{A1467183-99C5-97D0-6F84-84918E596F64}"/>
              </a:ext>
            </a:extLst>
          </p:cNvPr>
          <p:cNvPicPr>
            <a:picLocks noChangeAspect="1"/>
          </p:cNvPicPr>
          <p:nvPr/>
        </p:nvPicPr>
        <p:blipFill>
          <a:blip r:embed="rId11"/>
          <a:stretch>
            <a:fillRect/>
          </a:stretch>
        </p:blipFill>
        <p:spPr>
          <a:xfrm>
            <a:off x="6343368" y="2617484"/>
            <a:ext cx="1010520" cy="1228170"/>
          </a:xfrm>
          <a:prstGeom prst="rect">
            <a:avLst/>
          </a:prstGeom>
        </p:spPr>
      </p:pic>
      <p:pic>
        <p:nvPicPr>
          <p:cNvPr id="15" name="Bildobjekt 14">
            <a:extLst>
              <a:ext uri="{FF2B5EF4-FFF2-40B4-BE49-F238E27FC236}">
                <a16:creationId xmlns:a16="http://schemas.microsoft.com/office/drawing/2014/main" id="{5523FB51-C090-9E75-BDFF-03A422AC4A3E}"/>
              </a:ext>
            </a:extLst>
          </p:cNvPr>
          <p:cNvPicPr>
            <a:picLocks noChangeAspect="1"/>
          </p:cNvPicPr>
          <p:nvPr/>
        </p:nvPicPr>
        <p:blipFill>
          <a:blip r:embed="rId12"/>
          <a:stretch>
            <a:fillRect/>
          </a:stretch>
        </p:blipFill>
        <p:spPr>
          <a:xfrm>
            <a:off x="5157836" y="2625499"/>
            <a:ext cx="1022548" cy="1228170"/>
          </a:xfrm>
          <a:prstGeom prst="rect">
            <a:avLst/>
          </a:prstGeom>
        </p:spPr>
      </p:pic>
      <p:pic>
        <p:nvPicPr>
          <p:cNvPr id="16" name="Bildobjekt 15">
            <a:extLst>
              <a:ext uri="{FF2B5EF4-FFF2-40B4-BE49-F238E27FC236}">
                <a16:creationId xmlns:a16="http://schemas.microsoft.com/office/drawing/2014/main" id="{EEB5467D-80F0-AD94-71AA-38DAFDFBC857}"/>
              </a:ext>
            </a:extLst>
          </p:cNvPr>
          <p:cNvPicPr>
            <a:picLocks noChangeAspect="1"/>
          </p:cNvPicPr>
          <p:nvPr/>
        </p:nvPicPr>
        <p:blipFill>
          <a:blip r:embed="rId13"/>
          <a:stretch>
            <a:fillRect/>
          </a:stretch>
        </p:blipFill>
        <p:spPr>
          <a:xfrm>
            <a:off x="3156960" y="3923180"/>
            <a:ext cx="1004471" cy="1252240"/>
          </a:xfrm>
          <a:prstGeom prst="rect">
            <a:avLst/>
          </a:prstGeom>
        </p:spPr>
      </p:pic>
      <p:pic>
        <p:nvPicPr>
          <p:cNvPr id="18" name="Bildobjekt 17">
            <a:extLst>
              <a:ext uri="{FF2B5EF4-FFF2-40B4-BE49-F238E27FC236}">
                <a16:creationId xmlns:a16="http://schemas.microsoft.com/office/drawing/2014/main" id="{A0FD2167-0484-31E1-371B-87BBEC1B989B}"/>
              </a:ext>
            </a:extLst>
          </p:cNvPr>
          <p:cNvPicPr>
            <a:picLocks noChangeAspect="1"/>
          </p:cNvPicPr>
          <p:nvPr/>
        </p:nvPicPr>
        <p:blipFill rotWithShape="1">
          <a:blip r:embed="rId14"/>
          <a:srcRect l="50000"/>
          <a:stretch/>
        </p:blipFill>
        <p:spPr>
          <a:xfrm>
            <a:off x="7494918" y="2649798"/>
            <a:ext cx="966579" cy="1273611"/>
          </a:xfrm>
          <a:prstGeom prst="rect">
            <a:avLst/>
          </a:prstGeom>
        </p:spPr>
      </p:pic>
      <p:pic>
        <p:nvPicPr>
          <p:cNvPr id="4" name="Bildobjekt 3">
            <a:extLst>
              <a:ext uri="{FF2B5EF4-FFF2-40B4-BE49-F238E27FC236}">
                <a16:creationId xmlns:a16="http://schemas.microsoft.com/office/drawing/2014/main" id="{A6275E1C-600C-EEDE-0B5A-10DE72FF3F0F}"/>
              </a:ext>
            </a:extLst>
          </p:cNvPr>
          <p:cNvPicPr>
            <a:picLocks noChangeAspect="1"/>
          </p:cNvPicPr>
          <p:nvPr/>
        </p:nvPicPr>
        <p:blipFill>
          <a:blip r:embed="rId15"/>
          <a:stretch>
            <a:fillRect/>
          </a:stretch>
        </p:blipFill>
        <p:spPr>
          <a:xfrm>
            <a:off x="3992538" y="5277668"/>
            <a:ext cx="902839" cy="1203784"/>
          </a:xfrm>
          <a:prstGeom prst="rect">
            <a:avLst/>
          </a:prstGeom>
        </p:spPr>
      </p:pic>
      <p:pic>
        <p:nvPicPr>
          <p:cNvPr id="17" name="Bildobjekt 16">
            <a:extLst>
              <a:ext uri="{FF2B5EF4-FFF2-40B4-BE49-F238E27FC236}">
                <a16:creationId xmlns:a16="http://schemas.microsoft.com/office/drawing/2014/main" id="{589EF3F7-DBF5-5417-FC0F-F915DE1CC756}"/>
              </a:ext>
            </a:extLst>
          </p:cNvPr>
          <p:cNvPicPr>
            <a:picLocks noChangeAspect="1"/>
          </p:cNvPicPr>
          <p:nvPr/>
        </p:nvPicPr>
        <p:blipFill>
          <a:blip r:embed="rId16"/>
          <a:stretch>
            <a:fillRect/>
          </a:stretch>
        </p:blipFill>
        <p:spPr>
          <a:xfrm>
            <a:off x="2022414" y="3946071"/>
            <a:ext cx="1004471" cy="1206458"/>
          </a:xfrm>
          <a:prstGeom prst="rect">
            <a:avLst/>
          </a:prstGeom>
        </p:spPr>
      </p:pic>
      <p:pic>
        <p:nvPicPr>
          <p:cNvPr id="9" name="Bildobjekt 8">
            <a:extLst>
              <a:ext uri="{FF2B5EF4-FFF2-40B4-BE49-F238E27FC236}">
                <a16:creationId xmlns:a16="http://schemas.microsoft.com/office/drawing/2014/main" id="{8B1A267A-556C-4414-FA57-7816C4841EDD}"/>
              </a:ext>
            </a:extLst>
          </p:cNvPr>
          <p:cNvPicPr>
            <a:picLocks noChangeAspect="1"/>
          </p:cNvPicPr>
          <p:nvPr/>
        </p:nvPicPr>
        <p:blipFill>
          <a:blip r:embed="rId17"/>
          <a:stretch>
            <a:fillRect/>
          </a:stretch>
        </p:blipFill>
        <p:spPr>
          <a:xfrm>
            <a:off x="4215404" y="3922092"/>
            <a:ext cx="1175914" cy="1250400"/>
          </a:xfrm>
          <a:prstGeom prst="rect">
            <a:avLst/>
          </a:prstGeom>
        </p:spPr>
      </p:pic>
      <p:pic>
        <p:nvPicPr>
          <p:cNvPr id="20" name="Bildobjekt 19" descr="En bild som visar Människoansikte, person, leende, klädsel&#10;&#10;AI-genererat innehåll kan vara felaktigt.">
            <a:extLst>
              <a:ext uri="{FF2B5EF4-FFF2-40B4-BE49-F238E27FC236}">
                <a16:creationId xmlns:a16="http://schemas.microsoft.com/office/drawing/2014/main" id="{D8274BCF-9A8A-6952-7499-F566E4BC9069}"/>
              </a:ext>
            </a:extLst>
          </p:cNvPr>
          <p:cNvPicPr>
            <a:picLocks noChangeAspect="1"/>
          </p:cNvPicPr>
          <p:nvPr/>
        </p:nvPicPr>
        <p:blipFill>
          <a:blip r:embed="rId18">
            <a:extLst>
              <a:ext uri="{28A0092B-C50C-407E-A947-70E740481C1C}">
                <a14:useLocalDpi xmlns:a14="http://schemas.microsoft.com/office/drawing/2010/main" val="0"/>
              </a:ext>
            </a:extLst>
          </a:blip>
          <a:srcRect l="34543" t="4003" r="29542" b="25595"/>
          <a:stretch>
            <a:fillRect/>
          </a:stretch>
        </p:blipFill>
        <p:spPr>
          <a:xfrm>
            <a:off x="5198879" y="1313502"/>
            <a:ext cx="897122" cy="1172387"/>
          </a:xfrm>
          <a:prstGeom prst="rect">
            <a:avLst/>
          </a:prstGeom>
        </p:spPr>
      </p:pic>
    </p:spTree>
    <p:extLst>
      <p:ext uri="{BB962C8B-B14F-4D97-AF65-F5344CB8AC3E}">
        <p14:creationId xmlns:p14="http://schemas.microsoft.com/office/powerpoint/2010/main" val="129849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D3C5-957D-3FD7-E728-8AAE752F53D4}"/>
              </a:ext>
            </a:extLst>
          </p:cNvPr>
          <p:cNvSpPr>
            <a:spLocks noGrp="1"/>
          </p:cNvSpPr>
          <p:nvPr>
            <p:ph type="title"/>
          </p:nvPr>
        </p:nvSpPr>
        <p:spPr/>
        <p:txBody>
          <a:bodyPr/>
          <a:lstStyle/>
          <a:p>
            <a:r>
              <a:rPr lang="sv-SE" dirty="0" err="1"/>
              <a:t>Reperfusion</a:t>
            </a:r>
            <a:r>
              <a:rPr lang="sv-SE" dirty="0"/>
              <a:t> över tid </a:t>
            </a:r>
          </a:p>
        </p:txBody>
      </p:sp>
      <p:pic>
        <p:nvPicPr>
          <p:cNvPr id="3" name="Bildobjekt 2" descr="En bild som visar text, skärmbild, sluttning, Graf&#10;&#10;AI-genererat innehåll kan vara felaktigt.">
            <a:extLst>
              <a:ext uri="{FF2B5EF4-FFF2-40B4-BE49-F238E27FC236}">
                <a16:creationId xmlns:a16="http://schemas.microsoft.com/office/drawing/2014/main" id="{057B060B-0170-1E65-B4BE-E942981098F7}"/>
              </a:ext>
            </a:extLst>
          </p:cNvPr>
          <p:cNvPicPr>
            <a:picLocks noChangeAspect="1"/>
          </p:cNvPicPr>
          <p:nvPr/>
        </p:nvPicPr>
        <p:blipFill>
          <a:blip r:embed="rId3"/>
          <a:stretch>
            <a:fillRect/>
          </a:stretch>
        </p:blipFill>
        <p:spPr>
          <a:xfrm>
            <a:off x="3035935" y="1675448"/>
            <a:ext cx="6120130" cy="3507105"/>
          </a:xfrm>
          <a:prstGeom prst="rect">
            <a:avLst/>
          </a:prstGeom>
        </p:spPr>
      </p:pic>
      <p:sp>
        <p:nvSpPr>
          <p:cNvPr id="5" name="Rektangel 4">
            <a:extLst>
              <a:ext uri="{FF2B5EF4-FFF2-40B4-BE49-F238E27FC236}">
                <a16:creationId xmlns:a16="http://schemas.microsoft.com/office/drawing/2014/main" id="{1009EF00-3442-D130-0B80-C3B8902ABABC}"/>
              </a:ext>
            </a:extLst>
          </p:cNvPr>
          <p:cNvSpPr/>
          <p:nvPr/>
        </p:nvSpPr>
        <p:spPr>
          <a:xfrm>
            <a:off x="6360834" y="2313366"/>
            <a:ext cx="1391728" cy="923330"/>
          </a:xfrm>
          <a:prstGeom prst="rect">
            <a:avLst/>
          </a:prstGeom>
          <a:noFill/>
        </p:spPr>
        <p:txBody>
          <a:bodyPr wrap="none" lIns="91440" tIns="45720" rIns="91440" bIns="45720">
            <a:spAutoFit/>
          </a:bodyPr>
          <a:lstStyle/>
          <a:p>
            <a:pPr algn="ctr"/>
            <a:r>
              <a:rPr lang="sv-SE"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21%</a:t>
            </a:r>
          </a:p>
        </p:txBody>
      </p:sp>
      <p:sp>
        <p:nvSpPr>
          <p:cNvPr id="6" name="Pil: vänster 5">
            <a:extLst>
              <a:ext uri="{FF2B5EF4-FFF2-40B4-BE49-F238E27FC236}">
                <a16:creationId xmlns:a16="http://schemas.microsoft.com/office/drawing/2014/main" id="{759D3146-BD4B-9933-258A-AD2172C1DE58}"/>
              </a:ext>
            </a:extLst>
          </p:cNvPr>
          <p:cNvSpPr/>
          <p:nvPr/>
        </p:nvSpPr>
        <p:spPr>
          <a:xfrm>
            <a:off x="9099630" y="3236697"/>
            <a:ext cx="882570" cy="18519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877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9CDF-98A0-90F5-AE7C-5B4061224B8E}"/>
              </a:ext>
            </a:extLst>
          </p:cNvPr>
          <p:cNvSpPr>
            <a:spLocks noGrp="1"/>
          </p:cNvSpPr>
          <p:nvPr>
            <p:ph type="title"/>
          </p:nvPr>
        </p:nvSpPr>
        <p:spPr>
          <a:xfrm>
            <a:off x="838200" y="365125"/>
            <a:ext cx="10515600" cy="1325563"/>
          </a:xfrm>
        </p:spPr>
        <p:txBody>
          <a:bodyPr anchor="ctr">
            <a:normAutofit/>
          </a:bodyPr>
          <a:lstStyle/>
          <a:p>
            <a:r>
              <a:rPr lang="sv-SE" dirty="0" err="1"/>
              <a:t>Trombolys</a:t>
            </a:r>
            <a:endParaRPr lang="sv-SE" dirty="0"/>
          </a:p>
        </p:txBody>
      </p:sp>
      <p:sp>
        <p:nvSpPr>
          <p:cNvPr id="3" name="Subtitle 2">
            <a:extLst>
              <a:ext uri="{FF2B5EF4-FFF2-40B4-BE49-F238E27FC236}">
                <a16:creationId xmlns:a16="http://schemas.microsoft.com/office/drawing/2014/main" id="{46EE2EF8-569F-5382-07AC-62B92DEE4C55}"/>
              </a:ext>
            </a:extLst>
          </p:cNvPr>
          <p:cNvSpPr>
            <a:spLocks noGrp="1"/>
          </p:cNvSpPr>
          <p:nvPr>
            <p:ph sz="half" idx="1"/>
          </p:nvPr>
        </p:nvSpPr>
        <p:spPr>
          <a:xfrm>
            <a:off x="838200" y="1825625"/>
            <a:ext cx="5181600" cy="4351338"/>
          </a:xfrm>
        </p:spPr>
        <p:txBody>
          <a:bodyPr>
            <a:normAutofit/>
          </a:bodyPr>
          <a:lstStyle/>
          <a:p>
            <a:pPr marL="0" indent="0">
              <a:buNone/>
            </a:pPr>
            <a:r>
              <a:rPr lang="sv-SE" dirty="0"/>
              <a:t>NIHSS före och efter </a:t>
            </a:r>
            <a:r>
              <a:rPr lang="sv-SE" dirty="0" err="1"/>
              <a:t>trombolys</a:t>
            </a:r>
            <a:endParaRPr lang="sv-SE" dirty="0"/>
          </a:p>
        </p:txBody>
      </p:sp>
      <p:pic>
        <p:nvPicPr>
          <p:cNvPr id="5" name="Bildobjekt 4">
            <a:extLst>
              <a:ext uri="{FF2B5EF4-FFF2-40B4-BE49-F238E27FC236}">
                <a16:creationId xmlns:a16="http://schemas.microsoft.com/office/drawing/2014/main" id="{989DCAF1-2ADC-BFAC-A1BD-671C8A2FC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876014" y="151980"/>
            <a:ext cx="4518738" cy="6024983"/>
          </a:xfrm>
          <a:prstGeom prst="rect">
            <a:avLst/>
          </a:prstGeom>
          <a:noFill/>
        </p:spPr>
      </p:pic>
    </p:spTree>
    <p:extLst>
      <p:ext uri="{BB962C8B-B14F-4D97-AF65-F5344CB8AC3E}">
        <p14:creationId xmlns:p14="http://schemas.microsoft.com/office/powerpoint/2010/main" val="238374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662D-4AE2-9C63-6ACE-664079C90334}"/>
              </a:ext>
            </a:extLst>
          </p:cNvPr>
          <p:cNvSpPr>
            <a:spLocks noGrp="1"/>
          </p:cNvSpPr>
          <p:nvPr>
            <p:ph type="title"/>
          </p:nvPr>
        </p:nvSpPr>
        <p:spPr>
          <a:xfrm>
            <a:off x="838200" y="365125"/>
            <a:ext cx="10515600" cy="1325563"/>
          </a:xfrm>
        </p:spPr>
        <p:txBody>
          <a:bodyPr anchor="ctr">
            <a:normAutofit/>
          </a:bodyPr>
          <a:lstStyle/>
          <a:p>
            <a:r>
              <a:rPr lang="sv-SE" dirty="0" err="1"/>
              <a:t>Trombektomi</a:t>
            </a:r>
            <a:endParaRPr lang="sv-SE" dirty="0"/>
          </a:p>
        </p:txBody>
      </p:sp>
      <p:sp>
        <p:nvSpPr>
          <p:cNvPr id="3" name="Subtitle 2">
            <a:extLst>
              <a:ext uri="{FF2B5EF4-FFF2-40B4-BE49-F238E27FC236}">
                <a16:creationId xmlns:a16="http://schemas.microsoft.com/office/drawing/2014/main" id="{95F7391B-542A-B90A-F347-2075894A03A5}"/>
              </a:ext>
            </a:extLst>
          </p:cNvPr>
          <p:cNvSpPr>
            <a:spLocks noGrp="1"/>
          </p:cNvSpPr>
          <p:nvPr>
            <p:ph sz="half" idx="1"/>
          </p:nvPr>
        </p:nvSpPr>
        <p:spPr>
          <a:xfrm>
            <a:off x="838200" y="1825625"/>
            <a:ext cx="5181600" cy="4351338"/>
          </a:xfrm>
        </p:spPr>
        <p:txBody>
          <a:bodyPr>
            <a:normAutofit/>
          </a:bodyPr>
          <a:lstStyle/>
          <a:p>
            <a:pPr marL="0" indent="0">
              <a:buNone/>
            </a:pPr>
            <a:r>
              <a:rPr lang="sv-SE" dirty="0"/>
              <a:t>NIHSS före och efter </a:t>
            </a:r>
            <a:r>
              <a:rPr lang="sv-SE" dirty="0" err="1"/>
              <a:t>trombektomi</a:t>
            </a:r>
            <a:endParaRPr lang="sv-SE" dirty="0"/>
          </a:p>
        </p:txBody>
      </p:sp>
      <p:pic>
        <p:nvPicPr>
          <p:cNvPr id="5" name="Bildobjekt 4">
            <a:extLst>
              <a:ext uri="{FF2B5EF4-FFF2-40B4-BE49-F238E27FC236}">
                <a16:creationId xmlns:a16="http://schemas.microsoft.com/office/drawing/2014/main" id="{A4D01E99-F3C5-0E05-B1FE-FE9F72BBA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988642" y="302150"/>
            <a:ext cx="4406110" cy="5874813"/>
          </a:xfrm>
          <a:prstGeom prst="rect">
            <a:avLst/>
          </a:prstGeom>
          <a:noFill/>
        </p:spPr>
      </p:pic>
    </p:spTree>
    <p:extLst>
      <p:ext uri="{BB962C8B-B14F-4D97-AF65-F5344CB8AC3E}">
        <p14:creationId xmlns:p14="http://schemas.microsoft.com/office/powerpoint/2010/main" val="4174290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3FD0-EAA6-56E1-CB09-11D6FF941A14}"/>
              </a:ext>
            </a:extLst>
          </p:cNvPr>
          <p:cNvSpPr>
            <a:spLocks noGrp="1"/>
          </p:cNvSpPr>
          <p:nvPr>
            <p:ph type="title"/>
          </p:nvPr>
        </p:nvSpPr>
        <p:spPr/>
        <p:txBody>
          <a:bodyPr/>
          <a:lstStyle/>
          <a:p>
            <a:r>
              <a:rPr lang="sv-SE" dirty="0" err="1"/>
              <a:t>Reperfusionsbehandling</a:t>
            </a:r>
            <a:endParaRPr lang="sv-SE" dirty="0"/>
          </a:p>
        </p:txBody>
      </p:sp>
      <p:sp>
        <p:nvSpPr>
          <p:cNvPr id="3" name="Subtitle 2">
            <a:extLst>
              <a:ext uri="{FF2B5EF4-FFF2-40B4-BE49-F238E27FC236}">
                <a16:creationId xmlns:a16="http://schemas.microsoft.com/office/drawing/2014/main" id="{72F24937-F723-BA52-614D-4AF4BCCC4F30}"/>
              </a:ext>
            </a:extLst>
          </p:cNvPr>
          <p:cNvSpPr>
            <a:spLocks noGrp="1"/>
          </p:cNvSpPr>
          <p:nvPr>
            <p:ph type="subTitle" idx="4294967295"/>
          </p:nvPr>
        </p:nvSpPr>
        <p:spPr>
          <a:xfrm>
            <a:off x="838200" y="4516438"/>
            <a:ext cx="9144000" cy="1655762"/>
          </a:xfrm>
        </p:spPr>
        <p:txBody>
          <a:bodyPr/>
          <a:lstStyle/>
          <a:p>
            <a:r>
              <a:rPr lang="sv-SE" dirty="0"/>
              <a:t>I riket 21%</a:t>
            </a:r>
          </a:p>
          <a:p>
            <a:r>
              <a:rPr lang="sv-SE" dirty="0"/>
              <a:t>Varierar i olika delar av landets regioner: 16-24%</a:t>
            </a:r>
          </a:p>
        </p:txBody>
      </p:sp>
      <p:pic>
        <p:nvPicPr>
          <p:cNvPr id="5" name="Bildobjekt 4" descr="En bild som visar text, skärmbild, Teckensnitt, linje">
            <a:extLst>
              <a:ext uri="{FF2B5EF4-FFF2-40B4-BE49-F238E27FC236}">
                <a16:creationId xmlns:a16="http://schemas.microsoft.com/office/drawing/2014/main" id="{4875B612-45B3-4FF4-FBDD-8BD186771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7694240" cy="2493962"/>
          </a:xfrm>
          <a:prstGeom prst="rect">
            <a:avLst/>
          </a:prstGeom>
        </p:spPr>
      </p:pic>
      <p:sp>
        <p:nvSpPr>
          <p:cNvPr id="4" name="Pil: höger 3">
            <a:extLst>
              <a:ext uri="{FF2B5EF4-FFF2-40B4-BE49-F238E27FC236}">
                <a16:creationId xmlns:a16="http://schemas.microsoft.com/office/drawing/2014/main" id="{DE82C08B-AC22-4492-BA29-E9F65B9E007F}"/>
              </a:ext>
            </a:extLst>
          </p:cNvPr>
          <p:cNvSpPr/>
          <p:nvPr/>
        </p:nvSpPr>
        <p:spPr>
          <a:xfrm rot="9009988">
            <a:off x="7828722" y="2193978"/>
            <a:ext cx="866692" cy="349857"/>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il: höger 5">
            <a:extLst>
              <a:ext uri="{FF2B5EF4-FFF2-40B4-BE49-F238E27FC236}">
                <a16:creationId xmlns:a16="http://schemas.microsoft.com/office/drawing/2014/main" id="{A1AD68DF-49FC-88DC-B401-13011F0151BB}"/>
              </a:ext>
            </a:extLst>
          </p:cNvPr>
          <p:cNvSpPr/>
          <p:nvPr/>
        </p:nvSpPr>
        <p:spPr>
          <a:xfrm rot="9009988">
            <a:off x="7981122" y="2762739"/>
            <a:ext cx="866692" cy="3498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100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75A0AB9-B7DD-E904-626B-CC929D307390}"/>
              </a:ext>
            </a:extLst>
          </p:cNvPr>
          <p:cNvSpPr>
            <a:spLocks noGrp="1"/>
          </p:cNvSpPr>
          <p:nvPr>
            <p:ph type="title"/>
          </p:nvPr>
        </p:nvSpPr>
        <p:spPr>
          <a:xfrm>
            <a:off x="699303" y="681821"/>
            <a:ext cx="4158944" cy="1325563"/>
          </a:xfrm>
        </p:spPr>
        <p:txBody>
          <a:bodyPr anchor="ctr">
            <a:normAutofit/>
          </a:bodyPr>
          <a:lstStyle/>
          <a:p>
            <a:r>
              <a:rPr lang="sv-SE" dirty="0" err="1"/>
              <a:t>Reperfusion</a:t>
            </a:r>
            <a:r>
              <a:rPr lang="sv-SE" dirty="0"/>
              <a:t> har ökat över tid</a:t>
            </a:r>
          </a:p>
        </p:txBody>
      </p:sp>
      <p:pic>
        <p:nvPicPr>
          <p:cNvPr id="3" name="Bildobjekt 2">
            <a:extLst>
              <a:ext uri="{FF2B5EF4-FFF2-40B4-BE49-F238E27FC236}">
                <a16:creationId xmlns:a16="http://schemas.microsoft.com/office/drawing/2014/main" id="{71E610BC-691E-9D3B-D23E-D47AC0E12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166484" y="-62761"/>
            <a:ext cx="6534360" cy="6534360"/>
          </a:xfrm>
          <a:prstGeom prst="rect">
            <a:avLst/>
          </a:prstGeom>
          <a:noFill/>
        </p:spPr>
      </p:pic>
    </p:spTree>
    <p:extLst>
      <p:ext uri="{BB962C8B-B14F-4D97-AF65-F5344CB8AC3E}">
        <p14:creationId xmlns:p14="http://schemas.microsoft.com/office/powerpoint/2010/main" val="3478952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477768-2BCA-063B-8B72-D4284B737C83}"/>
              </a:ext>
            </a:extLst>
          </p:cNvPr>
          <p:cNvSpPr>
            <a:spLocks noGrp="1"/>
          </p:cNvSpPr>
          <p:nvPr>
            <p:ph type="title"/>
          </p:nvPr>
        </p:nvSpPr>
        <p:spPr/>
        <p:txBody>
          <a:bodyPr wrap="square" anchor="ctr">
            <a:normAutofit/>
          </a:bodyPr>
          <a:lstStyle/>
          <a:p>
            <a:r>
              <a:rPr lang="sv-SE" dirty="0"/>
              <a:t>Bedömning av sväljförmågan</a:t>
            </a:r>
          </a:p>
        </p:txBody>
      </p:sp>
      <p:sp>
        <p:nvSpPr>
          <p:cNvPr id="9" name="Content Placeholder 3">
            <a:extLst>
              <a:ext uri="{FF2B5EF4-FFF2-40B4-BE49-F238E27FC236}">
                <a16:creationId xmlns:a16="http://schemas.microsoft.com/office/drawing/2014/main" id="{2429CF70-B9E0-83BB-4861-9DBF8AC1679A}"/>
              </a:ext>
            </a:extLst>
          </p:cNvPr>
          <p:cNvSpPr>
            <a:spLocks noGrp="1"/>
          </p:cNvSpPr>
          <p:nvPr>
            <p:ph sz="half" idx="4294967295"/>
          </p:nvPr>
        </p:nvSpPr>
        <p:spPr>
          <a:xfrm>
            <a:off x="6968655" y="1594238"/>
            <a:ext cx="4038600" cy="4525963"/>
          </a:xfrm>
        </p:spPr>
        <p:txBody>
          <a:bodyPr/>
          <a:lstStyle/>
          <a:p>
            <a:r>
              <a:rPr lang="sv-SE" sz="1800" dirty="0">
                <a:latin typeface="Calibri" panose="020F0502020204030204" pitchFamily="34" charset="0"/>
                <a:ea typeface="Calibri" panose="020F0502020204030204" pitchFamily="34" charset="0"/>
                <a:cs typeface="Arial" panose="020B0604020202020204" pitchFamily="34" charset="0"/>
              </a:rPr>
              <a:t>Bedömning av sväljförmåga ökar möjligheterna att identifiera, behandla och följa upp </a:t>
            </a:r>
            <a:r>
              <a:rPr lang="sv-SE" sz="1800" dirty="0" err="1">
                <a:latin typeface="Calibri" panose="020F0502020204030204" pitchFamily="34" charset="0"/>
                <a:ea typeface="Calibri" panose="020F0502020204030204" pitchFamily="34" charset="0"/>
                <a:cs typeface="Arial" panose="020B0604020202020204" pitchFamily="34" charset="0"/>
              </a:rPr>
              <a:t>dysfagi</a:t>
            </a:r>
            <a:r>
              <a:rPr lang="sv-SE" sz="1800" dirty="0">
                <a:latin typeface="Calibri" panose="020F0502020204030204" pitchFamily="34" charset="0"/>
                <a:ea typeface="Calibri" panose="020F0502020204030204" pitchFamily="34" charset="0"/>
                <a:cs typeface="Arial" panose="020B0604020202020204" pitchFamily="34" charset="0"/>
              </a:rPr>
              <a:t>, och minskar risken för komplikationer. </a:t>
            </a:r>
          </a:p>
          <a:p>
            <a:r>
              <a:rPr lang="sv-SE" sz="1800" dirty="0" err="1">
                <a:latin typeface="Calibri" panose="020F0502020204030204" pitchFamily="34" charset="0"/>
                <a:ea typeface="Calibri" panose="020F0502020204030204" pitchFamily="34" charset="0"/>
                <a:cs typeface="Arial" panose="020B0604020202020204" pitchFamily="34" charset="0"/>
              </a:rPr>
              <a:t>Prio</a:t>
            </a:r>
            <a:r>
              <a:rPr lang="sv-SE" sz="1800" dirty="0">
                <a:latin typeface="Calibri" panose="020F0502020204030204" pitchFamily="34" charset="0"/>
                <a:ea typeface="Calibri" panose="020F0502020204030204" pitchFamily="34" charset="0"/>
                <a:cs typeface="Arial" panose="020B0604020202020204" pitchFamily="34" charset="0"/>
              </a:rPr>
              <a:t> 1 SoS riktlinjer 2020</a:t>
            </a:r>
          </a:p>
          <a:p>
            <a:r>
              <a:rPr lang="sv-SE" sz="1800" dirty="0">
                <a:latin typeface="Calibri" panose="020F0502020204030204" pitchFamily="34" charset="0"/>
                <a:ea typeface="Calibri" panose="020F0502020204030204" pitchFamily="34" charset="0"/>
                <a:cs typeface="Arial" panose="020B0604020202020204" pitchFamily="34" charset="0"/>
              </a:rPr>
              <a:t>Indikator: mål 100%</a:t>
            </a:r>
            <a:endParaRPr lang="en-US" dirty="0"/>
          </a:p>
        </p:txBody>
      </p:sp>
      <p:pic>
        <p:nvPicPr>
          <p:cNvPr id="4" name="Bildobjekt 3" descr="En bild som visar text, skärmbild, linje, diagram&#10;&#10;AI-genererat innehåll kan vara felaktigt.">
            <a:extLst>
              <a:ext uri="{FF2B5EF4-FFF2-40B4-BE49-F238E27FC236}">
                <a16:creationId xmlns:a16="http://schemas.microsoft.com/office/drawing/2014/main" id="{EFC686F1-EE0F-D153-3929-DF60716C7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03264" y="1600201"/>
            <a:ext cx="3394473" cy="4525963"/>
          </a:xfrm>
          <a:prstGeom prst="rect">
            <a:avLst/>
          </a:prstGeom>
          <a:noFill/>
        </p:spPr>
      </p:pic>
      <p:cxnSp>
        <p:nvCxnSpPr>
          <p:cNvPr id="6" name="Rak koppling 5">
            <a:extLst>
              <a:ext uri="{FF2B5EF4-FFF2-40B4-BE49-F238E27FC236}">
                <a16:creationId xmlns:a16="http://schemas.microsoft.com/office/drawing/2014/main" id="{217E1A72-1795-15B5-52BC-B5E1F2B52A35}"/>
              </a:ext>
            </a:extLst>
          </p:cNvPr>
          <p:cNvCxnSpPr/>
          <p:nvPr/>
        </p:nvCxnSpPr>
        <p:spPr>
          <a:xfrm>
            <a:off x="2438400" y="1945759"/>
            <a:ext cx="3429000"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 name="Rak koppling 6">
            <a:extLst>
              <a:ext uri="{FF2B5EF4-FFF2-40B4-BE49-F238E27FC236}">
                <a16:creationId xmlns:a16="http://schemas.microsoft.com/office/drawing/2014/main" id="{67258674-9478-2F53-8E49-51A06F3B032F}"/>
              </a:ext>
            </a:extLst>
          </p:cNvPr>
          <p:cNvCxnSpPr/>
          <p:nvPr/>
        </p:nvCxnSpPr>
        <p:spPr>
          <a:xfrm>
            <a:off x="2438400" y="3512289"/>
            <a:ext cx="3429000"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3" name="Rektangel 2">
            <a:extLst>
              <a:ext uri="{FF2B5EF4-FFF2-40B4-BE49-F238E27FC236}">
                <a16:creationId xmlns:a16="http://schemas.microsoft.com/office/drawing/2014/main" id="{8116C0A2-AC47-9211-5641-EA180BAD8D66}"/>
              </a:ext>
            </a:extLst>
          </p:cNvPr>
          <p:cNvSpPr/>
          <p:nvPr/>
        </p:nvSpPr>
        <p:spPr>
          <a:xfrm>
            <a:off x="2234317" y="1311965"/>
            <a:ext cx="62882" cy="923330"/>
          </a:xfrm>
          <a:prstGeom prst="rect">
            <a:avLst/>
          </a:prstGeom>
          <a:noFill/>
        </p:spPr>
        <p:txBody>
          <a:bodyPr wrap="square" lIns="91440" tIns="45720" rIns="91440" bIns="45720">
            <a:spAutoFit/>
          </a:bodyPr>
          <a:lstStyle/>
          <a:p>
            <a:pPr algn="ctr"/>
            <a:r>
              <a:rPr lang="sv-SE"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Tree>
    <p:extLst>
      <p:ext uri="{BB962C8B-B14F-4D97-AF65-F5344CB8AC3E}">
        <p14:creationId xmlns:p14="http://schemas.microsoft.com/office/powerpoint/2010/main" val="17203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344AFC3-FBF3-F2F8-1638-48D0068BD2BB}"/>
              </a:ext>
            </a:extLst>
          </p:cNvPr>
          <p:cNvSpPr>
            <a:spLocks noGrp="1"/>
          </p:cNvSpPr>
          <p:nvPr>
            <p:ph type="title"/>
          </p:nvPr>
        </p:nvSpPr>
        <p:spPr/>
        <p:txBody>
          <a:bodyPr/>
          <a:lstStyle/>
          <a:p>
            <a:r>
              <a:rPr lang="sv-SE" dirty="0"/>
              <a:t>Riskbedömning av munhälsa </a:t>
            </a:r>
          </a:p>
        </p:txBody>
      </p:sp>
      <p:pic>
        <p:nvPicPr>
          <p:cNvPr id="7" name="Bildobjekt 6">
            <a:extLst>
              <a:ext uri="{FF2B5EF4-FFF2-40B4-BE49-F238E27FC236}">
                <a16:creationId xmlns:a16="http://schemas.microsoft.com/office/drawing/2014/main" id="{843F75DC-5C09-6424-77B3-F19394FC33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779" b="4722"/>
          <a:stretch/>
        </p:blipFill>
        <p:spPr bwMode="auto">
          <a:xfrm>
            <a:off x="1001111" y="1278247"/>
            <a:ext cx="9435662" cy="4112931"/>
          </a:xfrm>
          <a:prstGeom prst="rect">
            <a:avLst/>
          </a:prstGeom>
          <a:noFill/>
          <a:ln>
            <a:noFill/>
          </a:ln>
          <a:extLst>
            <a:ext uri="{53640926-AAD7-44D8-BBD7-CCE9431645EC}">
              <a14:shadowObscured xmlns:a14="http://schemas.microsoft.com/office/drawing/2010/main"/>
            </a:ext>
          </a:extLst>
        </p:spPr>
      </p:pic>
      <p:sp>
        <p:nvSpPr>
          <p:cNvPr id="8" name="Rektangel 7">
            <a:extLst>
              <a:ext uri="{FF2B5EF4-FFF2-40B4-BE49-F238E27FC236}">
                <a16:creationId xmlns:a16="http://schemas.microsoft.com/office/drawing/2014/main" id="{845EA04D-AAC0-6F0C-2CDC-9CE1FF682AE2}"/>
              </a:ext>
            </a:extLst>
          </p:cNvPr>
          <p:cNvSpPr/>
          <p:nvPr/>
        </p:nvSpPr>
        <p:spPr>
          <a:xfrm>
            <a:off x="2429925" y="5768750"/>
            <a:ext cx="5996129" cy="400110"/>
          </a:xfrm>
          <a:prstGeom prst="rect">
            <a:avLst/>
          </a:prstGeom>
          <a:noFill/>
        </p:spPr>
        <p:txBody>
          <a:bodyPr wrap="none" lIns="91440" tIns="45720" rIns="91440" bIns="45720">
            <a:spAutoFit/>
          </a:bodyPr>
          <a:lstStyle/>
          <a:p>
            <a:pPr algn="ctr"/>
            <a:r>
              <a:rPr lang="sv-SE" sz="2000" dirty="0">
                <a:ln w="0"/>
                <a:solidFill>
                  <a:schemeClr val="accent1"/>
                </a:solidFill>
                <a:effectLst>
                  <a:outerShdw blurRad="38100" dist="25400" dir="5400000" algn="ctr" rotWithShape="0">
                    <a:srgbClr val="6E747A">
                      <a:alpha val="43000"/>
                    </a:srgbClr>
                  </a:outerShdw>
                </a:effectLst>
              </a:rPr>
              <a:t>60% riskbedömda för undernäring - varav 30% hade risk</a:t>
            </a:r>
          </a:p>
        </p:txBody>
      </p:sp>
      <p:pic>
        <p:nvPicPr>
          <p:cNvPr id="3" name="Bildobjekt 2" descr="En bild som visar Människoansikte, person, klädsel, leende&#10;&#10;AI-genererat innehåll kan vara felaktigt.">
            <a:extLst>
              <a:ext uri="{FF2B5EF4-FFF2-40B4-BE49-F238E27FC236}">
                <a16:creationId xmlns:a16="http://schemas.microsoft.com/office/drawing/2014/main" id="{44AD14FE-9C94-DAA5-BFA9-1353323F05D5}"/>
              </a:ext>
            </a:extLst>
          </p:cNvPr>
          <p:cNvPicPr>
            <a:picLocks noChangeAspect="1"/>
          </p:cNvPicPr>
          <p:nvPr/>
        </p:nvPicPr>
        <p:blipFill>
          <a:blip r:embed="rId3"/>
          <a:srcRect l="39655" t="35709" r="39791" b="59234"/>
          <a:stretch>
            <a:fillRect/>
          </a:stretch>
        </p:blipFill>
        <p:spPr>
          <a:xfrm>
            <a:off x="8044748" y="586471"/>
            <a:ext cx="2392025" cy="882869"/>
          </a:xfrm>
          <a:prstGeom prst="rect">
            <a:avLst/>
          </a:prstGeom>
        </p:spPr>
      </p:pic>
    </p:spTree>
    <p:extLst>
      <p:ext uri="{BB962C8B-B14F-4D97-AF65-F5344CB8AC3E}">
        <p14:creationId xmlns:p14="http://schemas.microsoft.com/office/powerpoint/2010/main" val="20536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33B89-55BA-F8D0-6AEE-FAF5F5FE3AEB}"/>
              </a:ext>
            </a:extLst>
          </p:cNvPr>
          <p:cNvSpPr>
            <a:spLocks noGrp="1"/>
          </p:cNvSpPr>
          <p:nvPr>
            <p:ph type="title"/>
          </p:nvPr>
        </p:nvSpPr>
        <p:spPr/>
        <p:txBody>
          <a:bodyPr/>
          <a:lstStyle/>
          <a:p>
            <a:r>
              <a:rPr lang="sv-SE" dirty="0"/>
              <a:t>Bedömning och behandling av fysioterapeut / arbetsterapeut</a:t>
            </a:r>
          </a:p>
        </p:txBody>
      </p:sp>
      <p:pic>
        <p:nvPicPr>
          <p:cNvPr id="3" name="Bildobjekt 2" descr="En bild som visar text, skärmbild, Teckensnitt, nummer&#10;&#10;AI-genererat innehåll kan vara felaktigt.">
            <a:extLst>
              <a:ext uri="{FF2B5EF4-FFF2-40B4-BE49-F238E27FC236}">
                <a16:creationId xmlns:a16="http://schemas.microsoft.com/office/drawing/2014/main" id="{2B4AABCC-5A51-7813-3AA8-96FA6BE2D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683" y="1801369"/>
            <a:ext cx="7670809" cy="1972754"/>
          </a:xfrm>
          <a:prstGeom prst="rect">
            <a:avLst/>
          </a:prstGeom>
        </p:spPr>
      </p:pic>
      <p:pic>
        <p:nvPicPr>
          <p:cNvPr id="6" name="Bildobjekt 5" descr="En bild som visar text, skärmbild, Teckensnitt, nummer&#10;&#10;AI-genererat innehåll kan vara felaktigt.">
            <a:extLst>
              <a:ext uri="{FF2B5EF4-FFF2-40B4-BE49-F238E27FC236}">
                <a16:creationId xmlns:a16="http://schemas.microsoft.com/office/drawing/2014/main" id="{C4F45F10-471C-E23D-890D-46BB7BB53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82" y="3938006"/>
            <a:ext cx="7665103" cy="2435362"/>
          </a:xfrm>
          <a:prstGeom prst="rect">
            <a:avLst/>
          </a:prstGeom>
        </p:spPr>
      </p:pic>
      <p:sp>
        <p:nvSpPr>
          <p:cNvPr id="7" name="Rektangel 6">
            <a:extLst>
              <a:ext uri="{FF2B5EF4-FFF2-40B4-BE49-F238E27FC236}">
                <a16:creationId xmlns:a16="http://schemas.microsoft.com/office/drawing/2014/main" id="{06DDAC2E-4988-E2C4-F518-7B5F9AFDC992}"/>
              </a:ext>
            </a:extLst>
          </p:cNvPr>
          <p:cNvSpPr/>
          <p:nvPr/>
        </p:nvSpPr>
        <p:spPr>
          <a:xfrm rot="19658876">
            <a:off x="2175768" y="3580266"/>
            <a:ext cx="6848073" cy="923330"/>
          </a:xfrm>
          <a:prstGeom prst="rect">
            <a:avLst/>
          </a:prstGeom>
          <a:noFill/>
        </p:spPr>
        <p:txBody>
          <a:bodyPr wrap="square" lIns="91440" tIns="45720" rIns="91440" bIns="45720">
            <a:spAutoFit/>
          </a:bodyPr>
          <a:lstStyle/>
          <a:p>
            <a:pPr algn="ctr"/>
            <a:r>
              <a:rPr lang="sv-SE" sz="5400" dirty="0">
                <a:ln w="0"/>
                <a:gradFill>
                  <a:gsLst>
                    <a:gs pos="21000">
                      <a:srgbClr val="53575C"/>
                    </a:gs>
                    <a:gs pos="88000">
                      <a:srgbClr val="C5C7CA"/>
                    </a:gs>
                  </a:gsLst>
                  <a:lin ang="5400000"/>
                </a:gradFill>
              </a:rPr>
              <a:t>Stor andel </a:t>
            </a:r>
            <a:r>
              <a:rPr lang="sv-SE" sz="5400" dirty="0" err="1">
                <a:ln w="0"/>
                <a:gradFill>
                  <a:gsLst>
                    <a:gs pos="21000">
                      <a:srgbClr val="53575C"/>
                    </a:gs>
                    <a:gs pos="88000">
                      <a:srgbClr val="C5C7CA"/>
                    </a:gs>
                  </a:gsLst>
                  <a:lin ang="5400000"/>
                </a:gradFill>
              </a:rPr>
              <a:t>missing</a:t>
            </a:r>
            <a:endParaRPr lang="sv-SE" sz="5400" dirty="0">
              <a:ln w="0"/>
              <a:gradFill>
                <a:gsLst>
                  <a:gs pos="21000">
                    <a:srgbClr val="53575C"/>
                  </a:gs>
                  <a:gs pos="88000">
                    <a:srgbClr val="C5C7CA"/>
                  </a:gs>
                </a:gsLst>
                <a:lin ang="5400000"/>
              </a:gradFill>
            </a:endParaRPr>
          </a:p>
        </p:txBody>
      </p:sp>
    </p:spTree>
    <p:extLst>
      <p:ext uri="{BB962C8B-B14F-4D97-AF65-F5344CB8AC3E}">
        <p14:creationId xmlns:p14="http://schemas.microsoft.com/office/powerpoint/2010/main" val="29857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6B50A0-475C-628A-0738-2DA141BFCD04}"/>
              </a:ext>
            </a:extLst>
          </p:cNvPr>
          <p:cNvSpPr>
            <a:spLocks noGrp="1"/>
          </p:cNvSpPr>
          <p:nvPr>
            <p:ph type="title"/>
          </p:nvPr>
        </p:nvSpPr>
        <p:spPr/>
        <p:txBody>
          <a:bodyPr/>
          <a:lstStyle/>
          <a:p>
            <a:r>
              <a:rPr lang="sv-SE" dirty="0"/>
              <a:t>Hur många återvänder hem direkt?</a:t>
            </a:r>
          </a:p>
        </p:txBody>
      </p:sp>
      <p:pic>
        <p:nvPicPr>
          <p:cNvPr id="5" name="Bildobjekt 4">
            <a:extLst>
              <a:ext uri="{FF2B5EF4-FFF2-40B4-BE49-F238E27FC236}">
                <a16:creationId xmlns:a16="http://schemas.microsoft.com/office/drawing/2014/main" id="{5B1F1743-A727-5C44-1DA2-88B01BD719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8096" y="1294510"/>
            <a:ext cx="7602784" cy="5069050"/>
          </a:xfrm>
          <a:prstGeom prst="rect">
            <a:avLst/>
          </a:prstGeom>
          <a:noFill/>
        </p:spPr>
      </p:pic>
      <p:sp>
        <p:nvSpPr>
          <p:cNvPr id="6" name="textruta 5">
            <a:extLst>
              <a:ext uri="{FF2B5EF4-FFF2-40B4-BE49-F238E27FC236}">
                <a16:creationId xmlns:a16="http://schemas.microsoft.com/office/drawing/2014/main" id="{8D7481E7-4649-9842-FA48-5C3E74A64097}"/>
              </a:ext>
            </a:extLst>
          </p:cNvPr>
          <p:cNvSpPr txBox="1"/>
          <p:nvPr/>
        </p:nvSpPr>
        <p:spPr>
          <a:xfrm>
            <a:off x="5885688" y="3468847"/>
            <a:ext cx="583814" cy="369332"/>
          </a:xfrm>
          <a:prstGeom prst="rect">
            <a:avLst/>
          </a:prstGeom>
          <a:noFill/>
        </p:spPr>
        <p:txBody>
          <a:bodyPr wrap="none" rtlCol="0">
            <a:spAutoFit/>
          </a:bodyPr>
          <a:lstStyle/>
          <a:p>
            <a:r>
              <a:rPr lang="sv-SE" dirty="0">
                <a:solidFill>
                  <a:schemeClr val="bg1"/>
                </a:solidFill>
              </a:rPr>
              <a:t>78%</a:t>
            </a:r>
          </a:p>
        </p:txBody>
      </p:sp>
    </p:spTree>
    <p:extLst>
      <p:ext uri="{BB962C8B-B14F-4D97-AF65-F5344CB8AC3E}">
        <p14:creationId xmlns:p14="http://schemas.microsoft.com/office/powerpoint/2010/main" val="2518772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BE48BF6-CA58-091B-29CF-5DAE6158204A}"/>
              </a:ext>
            </a:extLst>
          </p:cNvPr>
          <p:cNvSpPr>
            <a:spLocks noGrp="1"/>
          </p:cNvSpPr>
          <p:nvPr>
            <p:ph type="title"/>
          </p:nvPr>
        </p:nvSpPr>
        <p:spPr/>
        <p:txBody>
          <a:bodyPr/>
          <a:lstStyle/>
          <a:p>
            <a:r>
              <a:rPr lang="en-US" dirty="0" err="1"/>
              <a:t>Skriftlig</a:t>
            </a:r>
            <a:r>
              <a:rPr lang="en-US" dirty="0"/>
              <a:t> </a:t>
            </a:r>
            <a:r>
              <a:rPr lang="en-US" dirty="0" err="1"/>
              <a:t>rehab.plan</a:t>
            </a:r>
            <a:endParaRPr lang="en-US" dirty="0"/>
          </a:p>
        </p:txBody>
      </p:sp>
      <p:sp>
        <p:nvSpPr>
          <p:cNvPr id="12" name="Text Placeholder 3">
            <a:extLst>
              <a:ext uri="{FF2B5EF4-FFF2-40B4-BE49-F238E27FC236}">
                <a16:creationId xmlns:a16="http://schemas.microsoft.com/office/drawing/2014/main" id="{8E1B42EB-C466-25E4-72DC-C6B835C56DA0}"/>
              </a:ext>
            </a:extLst>
          </p:cNvPr>
          <p:cNvSpPr>
            <a:spLocks noGrp="1"/>
          </p:cNvSpPr>
          <p:nvPr>
            <p:ph type="body" sz="half" idx="4294967295"/>
          </p:nvPr>
        </p:nvSpPr>
        <p:spPr>
          <a:xfrm>
            <a:off x="838200" y="1435100"/>
            <a:ext cx="4112172" cy="4691063"/>
          </a:xfrm>
        </p:spPr>
        <p:txBody>
          <a:bodyPr>
            <a:normAutofit/>
          </a:bodyPr>
          <a:lstStyle/>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Arial" panose="020B0604020202020204" pitchFamily="34" charset="0"/>
              </a:rPr>
              <a:t>Utformas tillsammans med patienten (och närstående) Innehåller en samman-fattning av genomförda utredningar och bedömning, patientens mål, planerade åtgärder och tid för uppföljning samt vem som är ansvarig.</a:t>
            </a:r>
          </a:p>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Arial" panose="020B0604020202020204" pitchFamily="34" charset="0"/>
              </a:rPr>
              <a:t>Skriftlig rehabiliteringsplan lyfts i det nationella vårdförloppet för Stroke och TIA. </a:t>
            </a:r>
            <a:endParaRPr lang="en-US" sz="3600" dirty="0"/>
          </a:p>
        </p:txBody>
      </p:sp>
      <p:pic>
        <p:nvPicPr>
          <p:cNvPr id="5" name="Picture 1">
            <a:extLst>
              <a:ext uri="{FF2B5EF4-FFF2-40B4-BE49-F238E27FC236}">
                <a16:creationId xmlns:a16="http://schemas.microsoft.com/office/drawing/2014/main" id="{00000000-0008-0000-2400-000002000000}"/>
              </a:ext>
            </a:extLst>
          </p:cNvPr>
          <p:cNvPicPr>
            <a:picLocks noChangeAspect="1"/>
          </p:cNvPicPr>
          <p:nvPr/>
        </p:nvPicPr>
        <p:blipFill>
          <a:blip r:embed="rId2"/>
          <a:stretch>
            <a:fillRect/>
          </a:stretch>
        </p:blipFill>
        <p:spPr>
          <a:xfrm>
            <a:off x="5460008" y="273051"/>
            <a:ext cx="4389835" cy="5853113"/>
          </a:xfrm>
          <a:prstGeom prst="rect">
            <a:avLst/>
          </a:prstGeom>
          <a:noFill/>
        </p:spPr>
      </p:pic>
    </p:spTree>
    <p:extLst>
      <p:ext uri="{BB962C8B-B14F-4D97-AF65-F5344CB8AC3E}">
        <p14:creationId xmlns:p14="http://schemas.microsoft.com/office/powerpoint/2010/main" val="244657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0C8C69-8101-83C4-6AAA-3E9C93234CFA}"/>
              </a:ext>
            </a:extLst>
          </p:cNvPr>
          <p:cNvSpPr>
            <a:spLocks noGrp="1"/>
          </p:cNvSpPr>
          <p:nvPr>
            <p:ph type="title"/>
          </p:nvPr>
        </p:nvSpPr>
        <p:spPr/>
        <p:txBody>
          <a:bodyPr/>
          <a:lstStyle/>
          <a:p>
            <a:pPr algn="ctr"/>
            <a:r>
              <a:rPr lang="sv-SE" dirty="0"/>
              <a:t>Praktisk information</a:t>
            </a:r>
          </a:p>
        </p:txBody>
      </p:sp>
      <p:sp>
        <p:nvSpPr>
          <p:cNvPr id="3" name="Underrubrik 2">
            <a:extLst>
              <a:ext uri="{FF2B5EF4-FFF2-40B4-BE49-F238E27FC236}">
                <a16:creationId xmlns:a16="http://schemas.microsoft.com/office/drawing/2014/main" id="{C1EE692D-1C01-EE1D-8130-68B0742BC757}"/>
              </a:ext>
            </a:extLst>
          </p:cNvPr>
          <p:cNvSpPr>
            <a:spLocks noGrp="1"/>
          </p:cNvSpPr>
          <p:nvPr>
            <p:ph idx="1"/>
          </p:nvPr>
        </p:nvSpPr>
        <p:spPr/>
        <p:txBody>
          <a:bodyPr>
            <a:normAutofit/>
          </a:bodyPr>
          <a:lstStyle/>
          <a:p>
            <a:r>
              <a:rPr lang="sv-SE" dirty="0"/>
              <a:t>Tider</a:t>
            </a:r>
            <a:r>
              <a:rPr lang="sv-SE" baseline="0" dirty="0"/>
              <a:t> </a:t>
            </a:r>
          </a:p>
          <a:p>
            <a:pPr marL="914400" lvl="1" indent="-457200" algn="l">
              <a:buFont typeface="Wingdings" panose="05000000000000000000" pitchFamily="2" charset="2"/>
              <a:buChar char="Ø"/>
            </a:pPr>
            <a:r>
              <a:rPr lang="sv-SE" baseline="0" dirty="0"/>
              <a:t>Mötet börjar 10.00</a:t>
            </a:r>
          </a:p>
          <a:p>
            <a:pPr marL="914400" lvl="1" indent="-457200" algn="l">
              <a:buFont typeface="Wingdings" panose="05000000000000000000" pitchFamily="2" charset="2"/>
              <a:buChar char="Ø"/>
            </a:pPr>
            <a:r>
              <a:rPr lang="sv-SE" baseline="0" dirty="0"/>
              <a:t>Mikrofoner mutade</a:t>
            </a:r>
          </a:p>
          <a:p>
            <a:pPr marL="914400" lvl="1" indent="-457200" algn="l">
              <a:buFont typeface="Wingdings" panose="05000000000000000000" pitchFamily="2" charset="2"/>
              <a:buChar char="Ø"/>
            </a:pPr>
            <a:r>
              <a:rPr lang="sv-SE" baseline="0" dirty="0"/>
              <a:t>Använd ”handen” vid frågor eller ställ din fråga i chatten</a:t>
            </a:r>
          </a:p>
          <a:p>
            <a:pPr marL="914400" lvl="1" indent="-457200" algn="l">
              <a:buFont typeface="Wingdings" panose="05000000000000000000" pitchFamily="2" charset="2"/>
              <a:buChar char="Ø"/>
            </a:pPr>
            <a:r>
              <a:rPr lang="sv-SE" dirty="0"/>
              <a:t>Lunch 12.00 </a:t>
            </a:r>
          </a:p>
          <a:p>
            <a:pPr marL="914400" lvl="1" indent="-457200" algn="l">
              <a:buFont typeface="Wingdings" panose="05000000000000000000" pitchFamily="2" charset="2"/>
              <a:buChar char="Ø"/>
            </a:pPr>
            <a:r>
              <a:rPr lang="sv-SE" dirty="0"/>
              <a:t>Avslut ca 15.30</a:t>
            </a:r>
          </a:p>
          <a:p>
            <a:r>
              <a:rPr lang="sv-SE" dirty="0"/>
              <a:t>PP bilder kommer på hemsidan</a:t>
            </a:r>
          </a:p>
          <a:p>
            <a:endParaRPr lang="sv-SE" dirty="0"/>
          </a:p>
        </p:txBody>
      </p:sp>
    </p:spTree>
    <p:extLst>
      <p:ext uri="{BB962C8B-B14F-4D97-AF65-F5344CB8AC3E}">
        <p14:creationId xmlns:p14="http://schemas.microsoft.com/office/powerpoint/2010/main" val="890641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699C98-2BD1-DA6C-A2DA-4CFE92983C22}"/>
              </a:ext>
            </a:extLst>
          </p:cNvPr>
          <p:cNvSpPr>
            <a:spLocks noGrp="1"/>
          </p:cNvSpPr>
          <p:nvPr>
            <p:ph type="title"/>
          </p:nvPr>
        </p:nvSpPr>
        <p:spPr>
          <a:xfrm>
            <a:off x="838200" y="365125"/>
            <a:ext cx="10515600" cy="1325563"/>
          </a:xfrm>
        </p:spPr>
        <p:txBody>
          <a:bodyPr anchor="ctr">
            <a:normAutofit/>
          </a:bodyPr>
          <a:lstStyle/>
          <a:p>
            <a:r>
              <a:rPr lang="sv-SE"/>
              <a:t>ESD</a:t>
            </a:r>
          </a:p>
        </p:txBody>
      </p:sp>
      <p:sp>
        <p:nvSpPr>
          <p:cNvPr id="4" name="Platshållare för text 3">
            <a:extLst>
              <a:ext uri="{FF2B5EF4-FFF2-40B4-BE49-F238E27FC236}">
                <a16:creationId xmlns:a16="http://schemas.microsoft.com/office/drawing/2014/main" id="{83289D8F-707E-3654-D40F-0630276E374E}"/>
              </a:ext>
            </a:extLst>
          </p:cNvPr>
          <p:cNvSpPr>
            <a:spLocks noGrp="1"/>
          </p:cNvSpPr>
          <p:nvPr>
            <p:ph sz="half" idx="1"/>
          </p:nvPr>
        </p:nvSpPr>
        <p:spPr>
          <a:xfrm>
            <a:off x="838200" y="1825625"/>
            <a:ext cx="5181600" cy="4351338"/>
          </a:xfrm>
        </p:spPr>
        <p:txBody>
          <a:bodyPr>
            <a:normAutofit/>
          </a:bodyPr>
          <a:lstStyle/>
          <a:p>
            <a:r>
              <a:rPr lang="sv-SE" dirty="0"/>
              <a:t>Tidig understödd utskrivning (</a:t>
            </a:r>
            <a:r>
              <a:rPr lang="sv-SE" dirty="0" err="1"/>
              <a:t>Early</a:t>
            </a:r>
            <a:r>
              <a:rPr lang="sv-SE" dirty="0"/>
              <a:t> </a:t>
            </a:r>
            <a:r>
              <a:rPr lang="sv-SE" dirty="0" err="1"/>
              <a:t>supported</a:t>
            </a:r>
            <a:r>
              <a:rPr lang="sv-SE" dirty="0"/>
              <a:t> Discharge, ESD) från sjukhus till hemmet, där ett multidisciplinärt stroketeam både koordinerar utskrivning och utför rehabilitering i hemmiljön, rekommenderas för patienter med lindrig till måttlig stroke. </a:t>
            </a:r>
          </a:p>
          <a:p>
            <a:r>
              <a:rPr lang="sv-SE" dirty="0"/>
              <a:t>21%</a:t>
            </a:r>
          </a:p>
        </p:txBody>
      </p:sp>
      <p:pic>
        <p:nvPicPr>
          <p:cNvPr id="5" name="Picture 1">
            <a:extLst>
              <a:ext uri="{FF2B5EF4-FFF2-40B4-BE49-F238E27FC236}">
                <a16:creationId xmlns:a16="http://schemas.microsoft.com/office/drawing/2014/main" id="{00000000-0008-0000-2200-000002000000}"/>
              </a:ext>
            </a:extLst>
          </p:cNvPr>
          <p:cNvPicPr>
            <a:picLocks noGrp="1" noChangeAspect="1"/>
          </p:cNvPicPr>
          <p:nvPr>
            <p:ph sz="half" idx="2"/>
          </p:nvPr>
        </p:nvPicPr>
        <p:blipFill>
          <a:blip r:embed="rId2"/>
          <a:srcRect r="-6" b="37014"/>
          <a:stretch/>
        </p:blipFill>
        <p:spPr>
          <a:xfrm>
            <a:off x="6172200" y="1825625"/>
            <a:ext cx="5181600" cy="4351338"/>
          </a:xfrm>
          <a:prstGeom prst="rect">
            <a:avLst/>
          </a:prstGeom>
          <a:noFill/>
        </p:spPr>
      </p:pic>
    </p:spTree>
    <p:extLst>
      <p:ext uri="{BB962C8B-B14F-4D97-AF65-F5344CB8AC3E}">
        <p14:creationId xmlns:p14="http://schemas.microsoft.com/office/powerpoint/2010/main" val="2861322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BBB8E2-E0B1-90EC-605B-9AE996BF1688}"/>
              </a:ext>
            </a:extLst>
          </p:cNvPr>
          <p:cNvSpPr>
            <a:spLocks noGrp="1"/>
          </p:cNvSpPr>
          <p:nvPr>
            <p:ph type="title"/>
          </p:nvPr>
        </p:nvSpPr>
        <p:spPr/>
        <p:txBody>
          <a:bodyPr/>
          <a:lstStyle/>
          <a:p>
            <a:r>
              <a:rPr lang="sv-SE" dirty="0"/>
              <a:t>3-månader efter stroke</a:t>
            </a:r>
          </a:p>
        </p:txBody>
      </p:sp>
      <p:sp>
        <p:nvSpPr>
          <p:cNvPr id="3" name="Platshållare för innehåll 2">
            <a:extLst>
              <a:ext uri="{FF2B5EF4-FFF2-40B4-BE49-F238E27FC236}">
                <a16:creationId xmlns:a16="http://schemas.microsoft.com/office/drawing/2014/main" id="{071E17FF-050B-7E09-4223-7393DC2C5145}"/>
              </a:ext>
            </a:extLst>
          </p:cNvPr>
          <p:cNvSpPr>
            <a:spLocks noGrp="1"/>
          </p:cNvSpPr>
          <p:nvPr>
            <p:ph idx="1"/>
          </p:nvPr>
        </p:nvSpPr>
        <p:spPr>
          <a:xfrm>
            <a:off x="838200" y="1825625"/>
            <a:ext cx="3606579" cy="4351338"/>
          </a:xfrm>
        </p:spPr>
        <p:txBody>
          <a:bodyPr/>
          <a:lstStyle/>
          <a:p>
            <a:r>
              <a:rPr lang="sv-SE" dirty="0"/>
              <a:t>15% avlidna</a:t>
            </a:r>
          </a:p>
          <a:p>
            <a:r>
              <a:rPr lang="sv-SE" dirty="0"/>
              <a:t>16% ADL-beroende</a:t>
            </a:r>
          </a:p>
          <a:p>
            <a:pPr lvl="1"/>
            <a:r>
              <a:rPr lang="sv-SE" dirty="0" err="1"/>
              <a:t>Ischemisk</a:t>
            </a:r>
            <a:r>
              <a:rPr lang="sv-SE" dirty="0"/>
              <a:t> stroke 13%</a:t>
            </a:r>
          </a:p>
          <a:p>
            <a:pPr lvl="1"/>
            <a:r>
              <a:rPr lang="sv-SE" dirty="0"/>
              <a:t>Hjärnblödning 23%</a:t>
            </a:r>
          </a:p>
        </p:txBody>
      </p:sp>
      <p:pic>
        <p:nvPicPr>
          <p:cNvPr id="5122" name="Picture 2">
            <a:extLst>
              <a:ext uri="{FF2B5EF4-FFF2-40B4-BE49-F238E27FC236}">
                <a16:creationId xmlns:a16="http://schemas.microsoft.com/office/drawing/2014/main" id="{0E37C661-43B8-0E97-EFD8-C87F47B25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362" y="1825626"/>
            <a:ext cx="7445871" cy="331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052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0367A1-4EE7-8CBB-51AF-2FFDFA336F01}"/>
              </a:ext>
            </a:extLst>
          </p:cNvPr>
          <p:cNvSpPr>
            <a:spLocks noGrp="1"/>
          </p:cNvSpPr>
          <p:nvPr>
            <p:ph type="title"/>
          </p:nvPr>
        </p:nvSpPr>
        <p:spPr/>
        <p:txBody>
          <a:bodyPr/>
          <a:lstStyle/>
          <a:p>
            <a:r>
              <a:rPr lang="sv-SE" dirty="0"/>
              <a:t>ADL-beroende</a:t>
            </a:r>
          </a:p>
        </p:txBody>
      </p:sp>
      <p:sp>
        <p:nvSpPr>
          <p:cNvPr id="3" name="Platshållare för innehåll 2">
            <a:extLst>
              <a:ext uri="{FF2B5EF4-FFF2-40B4-BE49-F238E27FC236}">
                <a16:creationId xmlns:a16="http://schemas.microsoft.com/office/drawing/2014/main" id="{D2D68F9D-7001-032E-9E07-DC1463E1EFB6}"/>
              </a:ext>
            </a:extLst>
          </p:cNvPr>
          <p:cNvSpPr>
            <a:spLocks noGrp="1"/>
          </p:cNvSpPr>
          <p:nvPr>
            <p:ph idx="1"/>
          </p:nvPr>
        </p:nvSpPr>
        <p:spPr>
          <a:xfrm>
            <a:off x="838200" y="1825625"/>
            <a:ext cx="4175234" cy="4351338"/>
          </a:xfrm>
        </p:spPr>
        <p:txBody>
          <a:bodyPr/>
          <a:lstStyle/>
          <a:p>
            <a:r>
              <a:rPr lang="sv-SE" dirty="0"/>
              <a:t>Stora regionala variationer</a:t>
            </a:r>
          </a:p>
          <a:p>
            <a:r>
              <a:rPr lang="sv-SE" dirty="0"/>
              <a:t>9 – 20 %</a:t>
            </a:r>
          </a:p>
        </p:txBody>
      </p:sp>
      <p:pic>
        <p:nvPicPr>
          <p:cNvPr id="6146" name="Picture 2">
            <a:extLst>
              <a:ext uri="{FF2B5EF4-FFF2-40B4-BE49-F238E27FC236}">
                <a16:creationId xmlns:a16="http://schemas.microsoft.com/office/drawing/2014/main" id="{F8B2E997-615E-9E0E-C08A-A99DFDC11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198" y="53975"/>
            <a:ext cx="6438900"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541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9DC452-B3C8-B93F-C240-310C9D3EAAA2}"/>
              </a:ext>
            </a:extLst>
          </p:cNvPr>
          <p:cNvSpPr>
            <a:spLocks noGrp="1"/>
          </p:cNvSpPr>
          <p:nvPr>
            <p:ph type="title"/>
          </p:nvPr>
        </p:nvSpPr>
        <p:spPr/>
        <p:txBody>
          <a:bodyPr/>
          <a:lstStyle/>
          <a:p>
            <a:r>
              <a:rPr lang="sv-SE" dirty="0"/>
              <a:t>Nöjda med rehabilitering</a:t>
            </a:r>
          </a:p>
        </p:txBody>
      </p:sp>
      <p:sp>
        <p:nvSpPr>
          <p:cNvPr id="3" name="Platshållare för innehåll 2">
            <a:extLst>
              <a:ext uri="{FF2B5EF4-FFF2-40B4-BE49-F238E27FC236}">
                <a16:creationId xmlns:a16="http://schemas.microsoft.com/office/drawing/2014/main" id="{D383F448-EA2C-216F-4909-7572536DC618}"/>
              </a:ext>
            </a:extLst>
          </p:cNvPr>
          <p:cNvSpPr>
            <a:spLocks noGrp="1"/>
          </p:cNvSpPr>
          <p:nvPr>
            <p:ph idx="1"/>
          </p:nvPr>
        </p:nvSpPr>
        <p:spPr>
          <a:xfrm>
            <a:off x="838200" y="1825625"/>
            <a:ext cx="8393264" cy="4351338"/>
          </a:xfrm>
        </p:spPr>
        <p:txBody>
          <a:bodyPr>
            <a:normAutofit/>
          </a:bodyPr>
          <a:lstStyle/>
          <a:p>
            <a:r>
              <a:rPr lang="sv-SE" dirty="0"/>
              <a:t>Andelen nöjda/mycket nöjda med rehabilitering på sjukhus 92%</a:t>
            </a:r>
          </a:p>
          <a:p>
            <a:pPr lvl="1"/>
            <a:r>
              <a:rPr lang="sv-SE" dirty="0"/>
              <a:t>Andelen nöjda i eget boende 94% </a:t>
            </a:r>
          </a:p>
          <a:p>
            <a:pPr lvl="1"/>
            <a:r>
              <a:rPr lang="sv-SE" dirty="0"/>
              <a:t>Andelen nöjda i särskilt boende 77% </a:t>
            </a:r>
          </a:p>
          <a:p>
            <a:pPr fontAlgn="base"/>
            <a:r>
              <a:rPr lang="sv-SE" dirty="0"/>
              <a:t>Andelen nöjda/mycket nöjda med rehabiliteringen efter utskrivning 87%</a:t>
            </a:r>
          </a:p>
          <a:p>
            <a:pPr lvl="1" fontAlgn="base"/>
            <a:r>
              <a:rPr lang="sv-SE" dirty="0"/>
              <a:t>Hög </a:t>
            </a:r>
            <a:r>
              <a:rPr lang="sv-SE" dirty="0" err="1"/>
              <a:t>målnivå</a:t>
            </a:r>
            <a:r>
              <a:rPr lang="sv-SE" dirty="0"/>
              <a:t> (87%) nåddes av 35 sjukhus</a:t>
            </a:r>
          </a:p>
          <a:p>
            <a:pPr lvl="1" fontAlgn="base"/>
            <a:r>
              <a:rPr lang="sv-SE" dirty="0"/>
              <a:t>Måttlig </a:t>
            </a:r>
            <a:r>
              <a:rPr lang="sv-SE" dirty="0" err="1"/>
              <a:t>målnivå</a:t>
            </a:r>
            <a:r>
              <a:rPr lang="sv-SE" dirty="0"/>
              <a:t> (75%) nåddes av ytterligare 34 sjukhus</a:t>
            </a:r>
          </a:p>
          <a:p>
            <a:endParaRPr lang="sv-SE" dirty="0"/>
          </a:p>
        </p:txBody>
      </p:sp>
      <p:pic>
        <p:nvPicPr>
          <p:cNvPr id="7170" name="Picture 2">
            <a:extLst>
              <a:ext uri="{FF2B5EF4-FFF2-40B4-BE49-F238E27FC236}">
                <a16:creationId xmlns:a16="http://schemas.microsoft.com/office/drawing/2014/main" id="{00727405-8824-217F-E5A5-9C2131401A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637"/>
          <a:stretch>
            <a:fillRect/>
          </a:stretch>
        </p:blipFill>
        <p:spPr bwMode="auto">
          <a:xfrm>
            <a:off x="9414343" y="905860"/>
            <a:ext cx="3500219" cy="504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81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4FC4E5-FA02-1194-2AA5-D9D0A8D113D0}"/>
              </a:ext>
            </a:extLst>
          </p:cNvPr>
          <p:cNvSpPr>
            <a:spLocks noGrp="1"/>
          </p:cNvSpPr>
          <p:nvPr>
            <p:ph type="title"/>
          </p:nvPr>
        </p:nvSpPr>
        <p:spPr/>
        <p:txBody>
          <a:bodyPr/>
          <a:lstStyle/>
          <a:p>
            <a:r>
              <a:rPr lang="sv-SE" dirty="0"/>
              <a:t>Återställd efter </a:t>
            </a:r>
            <a:r>
              <a:rPr lang="sv-SE" dirty="0" err="1"/>
              <a:t>stroken</a:t>
            </a:r>
            <a:endParaRPr lang="sv-SE" dirty="0"/>
          </a:p>
        </p:txBody>
      </p:sp>
      <p:pic>
        <p:nvPicPr>
          <p:cNvPr id="8194" name="Picture 2">
            <a:extLst>
              <a:ext uri="{FF2B5EF4-FFF2-40B4-BE49-F238E27FC236}">
                <a16:creationId xmlns:a16="http://schemas.microsoft.com/office/drawing/2014/main" id="{EF076E61-0F50-97AF-D397-7528190F1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91193"/>
            <a:ext cx="5407322" cy="360488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FB4E361A-C136-8D00-F1E9-B4C84C575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521" y="1881518"/>
            <a:ext cx="5721835" cy="381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9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83494B-B26F-A8A7-0B08-3C4EC2EBEB28}"/>
              </a:ext>
            </a:extLst>
          </p:cNvPr>
          <p:cNvSpPr>
            <a:spLocks noGrp="1"/>
          </p:cNvSpPr>
          <p:nvPr>
            <p:ph type="title"/>
          </p:nvPr>
        </p:nvSpPr>
        <p:spPr/>
        <p:txBody>
          <a:bodyPr/>
          <a:lstStyle/>
          <a:p>
            <a:r>
              <a:rPr lang="sv-SE" dirty="0" err="1"/>
              <a:t>Subaraknoidalblödningar</a:t>
            </a:r>
            <a:endParaRPr lang="sv-SE" dirty="0"/>
          </a:p>
        </p:txBody>
      </p:sp>
      <p:sp>
        <p:nvSpPr>
          <p:cNvPr id="3" name="Platshållare för innehåll 2">
            <a:extLst>
              <a:ext uri="{FF2B5EF4-FFF2-40B4-BE49-F238E27FC236}">
                <a16:creationId xmlns:a16="http://schemas.microsoft.com/office/drawing/2014/main" id="{59896FCC-1562-EB9E-38BA-41D3EAC14E94}"/>
              </a:ext>
            </a:extLst>
          </p:cNvPr>
          <p:cNvSpPr>
            <a:spLocks noGrp="1"/>
          </p:cNvSpPr>
          <p:nvPr>
            <p:ph idx="1"/>
          </p:nvPr>
        </p:nvSpPr>
        <p:spPr/>
        <p:txBody>
          <a:bodyPr/>
          <a:lstStyle/>
          <a:p>
            <a:r>
              <a:rPr lang="sv-SE" dirty="0"/>
              <a:t>3 neurokirurgiska kliniker rapporterar</a:t>
            </a:r>
          </a:p>
          <a:p>
            <a:r>
              <a:rPr lang="sv-SE" dirty="0"/>
              <a:t>39 övriga kliniker rapporterar</a:t>
            </a:r>
          </a:p>
          <a:p>
            <a:r>
              <a:rPr lang="sv-SE" dirty="0"/>
              <a:t>294 patienter med medianålder 68 år</a:t>
            </a:r>
          </a:p>
          <a:p>
            <a:r>
              <a:rPr lang="sv-SE" dirty="0"/>
              <a:t>18% avlidna</a:t>
            </a:r>
          </a:p>
        </p:txBody>
      </p:sp>
      <p:pic>
        <p:nvPicPr>
          <p:cNvPr id="3074" name="Picture 2" descr="En bild som visar text, skärmbild, Teckensnitt, nummer&#10;&#10;AI-genererat innehåll kan vara felaktigt.">
            <a:extLst>
              <a:ext uri="{FF2B5EF4-FFF2-40B4-BE49-F238E27FC236}">
                <a16:creationId xmlns:a16="http://schemas.microsoft.com/office/drawing/2014/main" id="{B08BD8F2-1B10-4AFB-7C34-B169C5EE5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587" y="4549251"/>
            <a:ext cx="5962650" cy="152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FD5E6D5B-7721-150B-79F1-E033F33CD6B3}"/>
              </a:ext>
            </a:extLst>
          </p:cNvPr>
          <p:cNvGraphicFramePr>
            <a:graphicFrameLocks/>
          </p:cNvGraphicFramePr>
          <p:nvPr/>
        </p:nvGraphicFramePr>
        <p:xfrm>
          <a:off x="6704274" y="146658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2924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6680E0-FA5C-AEC0-35FA-51247307D4F3}"/>
              </a:ext>
            </a:extLst>
          </p:cNvPr>
          <p:cNvSpPr>
            <a:spLocks noGrp="1"/>
          </p:cNvSpPr>
          <p:nvPr>
            <p:ph type="title"/>
          </p:nvPr>
        </p:nvSpPr>
        <p:spPr/>
        <p:txBody>
          <a:bodyPr/>
          <a:lstStyle/>
          <a:p>
            <a:r>
              <a:rPr lang="sv-SE" dirty="0"/>
              <a:t>Utskrivningsstatus </a:t>
            </a:r>
            <a:r>
              <a:rPr lang="sv-SE" dirty="0" err="1"/>
              <a:t>Subaraknoidalblödning</a:t>
            </a:r>
            <a:endParaRPr lang="sv-SE" dirty="0"/>
          </a:p>
        </p:txBody>
      </p:sp>
      <p:sp>
        <p:nvSpPr>
          <p:cNvPr id="3" name="Platshållare för innehåll 2">
            <a:extLst>
              <a:ext uri="{FF2B5EF4-FFF2-40B4-BE49-F238E27FC236}">
                <a16:creationId xmlns:a16="http://schemas.microsoft.com/office/drawing/2014/main" id="{CB8C283F-28EA-D5AD-7C4E-8F8E0085ADCC}"/>
              </a:ext>
            </a:extLst>
          </p:cNvPr>
          <p:cNvSpPr>
            <a:spLocks noGrp="1"/>
          </p:cNvSpPr>
          <p:nvPr>
            <p:ph idx="1"/>
          </p:nvPr>
        </p:nvSpPr>
        <p:spPr>
          <a:xfrm>
            <a:off x="838200" y="1825625"/>
            <a:ext cx="5403574" cy="4351338"/>
          </a:xfrm>
        </p:spPr>
        <p:txBody>
          <a:bodyPr/>
          <a:lstStyle/>
          <a:p>
            <a:pPr fontAlgn="base"/>
            <a:r>
              <a:rPr lang="sv-SE" dirty="0"/>
              <a:t>Medvetandegraden vid utskrivning relaterar till medvetandegraden på första sjukhuset vilket i sin tur är ett indirekt mått på blödningens svårighetsgrad. </a:t>
            </a:r>
          </a:p>
          <a:p>
            <a:pPr fontAlgn="base"/>
            <a:r>
              <a:rPr lang="sv-SE" dirty="0"/>
              <a:t>De flesta behandlingarna av blödningskällan gjordes samma dygn eller dygnet efter blödningen. </a:t>
            </a:r>
          </a:p>
          <a:p>
            <a:endParaRPr lang="sv-SE" dirty="0"/>
          </a:p>
        </p:txBody>
      </p:sp>
      <p:pic>
        <p:nvPicPr>
          <p:cNvPr id="4098" name="Picture 2">
            <a:extLst>
              <a:ext uri="{FF2B5EF4-FFF2-40B4-BE49-F238E27FC236}">
                <a16:creationId xmlns:a16="http://schemas.microsoft.com/office/drawing/2014/main" id="{881BC7FF-9088-F01A-FE2C-C66F5A814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70376"/>
            <a:ext cx="5288674" cy="470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763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4E3C7-E16C-D27D-8D8E-3217CC4D73A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121E1AE-95B5-33BA-6175-EEDA5D5869AB}"/>
              </a:ext>
            </a:extLst>
          </p:cNvPr>
          <p:cNvSpPr>
            <a:spLocks noGrp="1"/>
          </p:cNvSpPr>
          <p:nvPr>
            <p:ph type="title"/>
          </p:nvPr>
        </p:nvSpPr>
        <p:spPr/>
        <p:txBody>
          <a:bodyPr>
            <a:normAutofit/>
          </a:bodyPr>
          <a:lstStyle/>
          <a:p>
            <a:pPr algn="ctr"/>
            <a:r>
              <a:rPr lang="sv-SE" sz="2800" dirty="0"/>
              <a:t>Dagens program</a:t>
            </a:r>
          </a:p>
        </p:txBody>
      </p:sp>
      <p:sp>
        <p:nvSpPr>
          <p:cNvPr id="3" name="Underrubrik 2">
            <a:extLst>
              <a:ext uri="{FF2B5EF4-FFF2-40B4-BE49-F238E27FC236}">
                <a16:creationId xmlns:a16="http://schemas.microsoft.com/office/drawing/2014/main" id="{E46AE310-5E44-46CB-A45D-C950C6BE439E}"/>
              </a:ext>
            </a:extLst>
          </p:cNvPr>
          <p:cNvSpPr>
            <a:spLocks noGrp="1"/>
          </p:cNvSpPr>
          <p:nvPr>
            <p:ph idx="1"/>
          </p:nvPr>
        </p:nvSpPr>
        <p:spPr/>
        <p:txBody>
          <a:bodyPr>
            <a:normAutofit fontScale="92500" lnSpcReduction="20000"/>
          </a:bodyPr>
          <a:lstStyle/>
          <a:p>
            <a:pPr marL="514350" lvl="1" indent="-514350" algn="l">
              <a:buFont typeface="+mj-lt"/>
              <a:buAutoNum type="arabicPeriod"/>
            </a:pPr>
            <a:r>
              <a:rPr lang="sv-SE" dirty="0">
                <a:solidFill>
                  <a:schemeClr val="tx2">
                    <a:lumMod val="60000"/>
                    <a:lumOff val="40000"/>
                  </a:schemeClr>
                </a:solidFill>
              </a:rPr>
              <a:t>Mötets öppnande och praktisk information</a:t>
            </a:r>
          </a:p>
          <a:p>
            <a:pPr marL="514350" lvl="1" indent="-514350" algn="l">
              <a:buFont typeface="+mj-lt"/>
              <a:buAutoNum type="arabicPeriod"/>
            </a:pPr>
            <a:r>
              <a:rPr lang="sv-SE" dirty="0">
                <a:solidFill>
                  <a:schemeClr val="tx1"/>
                </a:solidFill>
              </a:rPr>
              <a:t>Senaste resultaten från Riksstroke</a:t>
            </a:r>
          </a:p>
          <a:p>
            <a:pPr marL="514350" lvl="1" indent="-514350" algn="l">
              <a:buFont typeface="+mj-lt"/>
              <a:buAutoNum type="arabicPeriod"/>
            </a:pPr>
            <a:r>
              <a:rPr lang="sv-SE" dirty="0">
                <a:solidFill>
                  <a:schemeClr val="tx1"/>
                </a:solidFill>
              </a:rPr>
              <a:t>Information från Riksstroke</a:t>
            </a:r>
          </a:p>
          <a:p>
            <a:pPr marL="514350" lvl="1" indent="-514350" algn="l">
              <a:buFont typeface="+mj-lt"/>
              <a:buAutoNum type="arabicPeriod"/>
            </a:pPr>
            <a:r>
              <a:rPr lang="sv-SE" dirty="0">
                <a:solidFill>
                  <a:schemeClr val="tx1"/>
                </a:solidFill>
              </a:rPr>
              <a:t>Riksstroke@INCA</a:t>
            </a:r>
          </a:p>
          <a:p>
            <a:pPr marL="0" lvl="1" algn="l"/>
            <a:r>
              <a:rPr lang="sv-SE" dirty="0">
                <a:solidFill>
                  <a:schemeClr val="tx1"/>
                </a:solidFill>
              </a:rPr>
              <a:t>	  Lunch</a:t>
            </a:r>
          </a:p>
          <a:p>
            <a:pPr marL="514350" lvl="1" indent="-514350" algn="l">
              <a:buAutoNum type="arabicPeriod" startAt="5"/>
            </a:pPr>
            <a:r>
              <a:rPr lang="sv-SE" dirty="0">
                <a:solidFill>
                  <a:schemeClr val="tx1"/>
                </a:solidFill>
              </a:rPr>
              <a:t>Formulär 2026</a:t>
            </a:r>
          </a:p>
          <a:p>
            <a:pPr marL="514350" lvl="1" indent="-514350" algn="l">
              <a:buAutoNum type="arabicPeriod" startAt="5"/>
            </a:pPr>
            <a:r>
              <a:rPr lang="sv-SE" dirty="0">
                <a:solidFill>
                  <a:schemeClr val="tx1"/>
                </a:solidFill>
              </a:rPr>
              <a:t>Registeringsfrågor</a:t>
            </a:r>
          </a:p>
          <a:p>
            <a:pPr marL="514350" lvl="1" indent="-514350" algn="l">
              <a:buAutoNum type="arabicPeriod" startAt="5"/>
            </a:pPr>
            <a:r>
              <a:rPr lang="sv-SE" dirty="0">
                <a:solidFill>
                  <a:schemeClr val="tx1"/>
                </a:solidFill>
              </a:rPr>
              <a:t>Info EVAS</a:t>
            </a:r>
          </a:p>
          <a:p>
            <a:pPr marL="514350" lvl="1" indent="-514350" algn="l">
              <a:buAutoNum type="arabicPeriod" startAt="5"/>
            </a:pPr>
            <a:r>
              <a:rPr lang="sv-SE" dirty="0">
                <a:solidFill>
                  <a:schemeClr val="tx1"/>
                </a:solidFill>
              </a:rPr>
              <a:t>Aktuell forskning och pågående studier med Riksstrokedata</a:t>
            </a:r>
          </a:p>
          <a:p>
            <a:pPr marL="0" lvl="1" algn="l"/>
            <a:r>
              <a:rPr lang="sv-SE" dirty="0">
                <a:solidFill>
                  <a:schemeClr val="accent1"/>
                </a:solidFill>
              </a:rPr>
              <a:t>9.     </a:t>
            </a:r>
            <a:r>
              <a:rPr lang="sv-SE" dirty="0">
                <a:solidFill>
                  <a:schemeClr val="tx1"/>
                </a:solidFill>
              </a:rPr>
              <a:t>Riksstrokepriset </a:t>
            </a:r>
          </a:p>
          <a:p>
            <a:pPr marL="0" lvl="1" algn="l"/>
            <a:r>
              <a:rPr lang="sv-SE" dirty="0">
                <a:solidFill>
                  <a:srgbClr val="C00000"/>
                </a:solidFill>
              </a:rPr>
              <a:t>	  Bensträckare</a:t>
            </a:r>
            <a:endParaRPr lang="sv-SE" dirty="0">
              <a:solidFill>
                <a:schemeClr val="tx1"/>
              </a:solidFill>
            </a:endParaRPr>
          </a:p>
          <a:p>
            <a:pPr marL="0" lvl="1" algn="l"/>
            <a:r>
              <a:rPr lang="sv-SE" dirty="0">
                <a:solidFill>
                  <a:schemeClr val="accent1"/>
                </a:solidFill>
              </a:rPr>
              <a:t>10.   </a:t>
            </a:r>
            <a:r>
              <a:rPr lang="sv-SE" dirty="0"/>
              <a:t>Riksstroke@INCA (repris av förmiddagens demo)</a:t>
            </a:r>
          </a:p>
          <a:p>
            <a:pPr marL="0" lvl="1" algn="l"/>
            <a:endParaRPr lang="sv-SE" baseline="0" dirty="0">
              <a:solidFill>
                <a:srgbClr val="C00000"/>
              </a:solidFill>
            </a:endParaRPr>
          </a:p>
          <a:p>
            <a:pPr marL="0" lvl="1" algn="l"/>
            <a:r>
              <a:rPr lang="sv-SE" baseline="0" dirty="0">
                <a:solidFill>
                  <a:srgbClr val="C00000"/>
                </a:solidFill>
              </a:rPr>
              <a:t>	 Avslut ca 15.30</a:t>
            </a:r>
          </a:p>
          <a:p>
            <a:pPr marL="0" lvl="1" algn="l"/>
            <a:endParaRPr lang="sv-SE" baseline="0" dirty="0">
              <a:solidFill>
                <a:srgbClr val="C00000"/>
              </a:solidFill>
            </a:endParaRPr>
          </a:p>
          <a:p>
            <a:pPr marL="514350" lvl="1" indent="-514350" algn="l">
              <a:buFont typeface="+mj-lt"/>
              <a:buAutoNum type="arabicPeriod"/>
            </a:pPr>
            <a:endParaRPr lang="sv-SE" dirty="0"/>
          </a:p>
        </p:txBody>
      </p:sp>
    </p:spTree>
    <p:extLst>
      <p:ext uri="{BB962C8B-B14F-4D97-AF65-F5344CB8AC3E}">
        <p14:creationId xmlns:p14="http://schemas.microsoft.com/office/powerpoint/2010/main" val="1575679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71EC12-9DCB-3A6E-13F1-7130602501EA}"/>
              </a:ext>
            </a:extLst>
          </p:cNvPr>
          <p:cNvSpPr>
            <a:spLocks noGrp="1"/>
          </p:cNvSpPr>
          <p:nvPr>
            <p:ph type="ctrTitle"/>
          </p:nvPr>
        </p:nvSpPr>
        <p:spPr>
          <a:xfrm>
            <a:off x="1524000" y="1122363"/>
            <a:ext cx="9144000" cy="1351896"/>
          </a:xfrm>
        </p:spPr>
        <p:txBody>
          <a:bodyPr/>
          <a:lstStyle/>
          <a:p>
            <a:r>
              <a:rPr lang="sv-SE" dirty="0"/>
              <a:t>Information från Riksstroke</a:t>
            </a:r>
          </a:p>
        </p:txBody>
      </p:sp>
      <p:sp>
        <p:nvSpPr>
          <p:cNvPr id="3" name="Underrubrik 2">
            <a:extLst>
              <a:ext uri="{FF2B5EF4-FFF2-40B4-BE49-F238E27FC236}">
                <a16:creationId xmlns:a16="http://schemas.microsoft.com/office/drawing/2014/main" id="{B25A1DF9-65BA-E37C-5CC0-77E7EDA1DF1C}"/>
              </a:ext>
            </a:extLst>
          </p:cNvPr>
          <p:cNvSpPr>
            <a:spLocks noGrp="1"/>
          </p:cNvSpPr>
          <p:nvPr>
            <p:ph type="subTitle" idx="1"/>
          </p:nvPr>
        </p:nvSpPr>
        <p:spPr>
          <a:xfrm>
            <a:off x="1524000" y="3154261"/>
            <a:ext cx="9144000" cy="2103539"/>
          </a:xfrm>
        </p:spPr>
        <p:txBody>
          <a:bodyPr>
            <a:normAutofit/>
          </a:bodyPr>
          <a:lstStyle/>
          <a:p>
            <a:pPr marL="342900" indent="-342900" algn="l">
              <a:buFont typeface="Arial" panose="020B0604020202020204" pitchFamily="34" charset="0"/>
              <a:buChar char="•"/>
            </a:pPr>
            <a:r>
              <a:rPr lang="sv-SE" dirty="0" err="1"/>
              <a:t>Webinarium</a:t>
            </a:r>
            <a:endParaRPr lang="sv-SE" dirty="0"/>
          </a:p>
          <a:p>
            <a:pPr marL="342900" indent="-342900" algn="l">
              <a:buFont typeface="Arial" panose="020B0604020202020204" pitchFamily="34" charset="0"/>
              <a:buChar char="•"/>
            </a:pPr>
            <a:r>
              <a:rPr lang="sv-SE" dirty="0"/>
              <a:t>Strukturdataenkät</a:t>
            </a:r>
          </a:p>
          <a:p>
            <a:pPr marL="342900" indent="-342900" algn="l">
              <a:buFont typeface="Arial" panose="020B0604020202020204" pitchFamily="34" charset="0"/>
              <a:buChar char="•"/>
            </a:pPr>
            <a:r>
              <a:rPr lang="sv-SE" dirty="0"/>
              <a:t>Interaktiva rapporter (</a:t>
            </a:r>
            <a:r>
              <a:rPr lang="sv-SE" dirty="0">
                <a:hlinkClick r:id="rId2"/>
              </a:rPr>
              <a:t>https://statistik.incanet.se/riksstroke/</a:t>
            </a:r>
            <a:r>
              <a:rPr lang="sv-SE" dirty="0"/>
              <a:t>)</a:t>
            </a:r>
          </a:p>
          <a:p>
            <a:pPr marL="342900" indent="-342900" algn="l">
              <a:buFont typeface="Arial" panose="020B0604020202020204" pitchFamily="34" charset="0"/>
              <a:buChar char="•"/>
            </a:pPr>
            <a:r>
              <a:rPr lang="sv-SE" dirty="0" err="1"/>
              <a:t>Riksstroke@INCA</a:t>
            </a:r>
            <a:endParaRPr lang="sv-SE" dirty="0"/>
          </a:p>
          <a:p>
            <a:endParaRPr lang="sv-SE" dirty="0"/>
          </a:p>
          <a:p>
            <a:endParaRPr lang="sv-SE" dirty="0"/>
          </a:p>
        </p:txBody>
      </p:sp>
    </p:spTree>
    <p:extLst>
      <p:ext uri="{BB962C8B-B14F-4D97-AF65-F5344CB8AC3E}">
        <p14:creationId xmlns:p14="http://schemas.microsoft.com/office/powerpoint/2010/main" val="226003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D10AC3-B0DF-F41E-12AC-0C75AC44DFD4}"/>
              </a:ext>
            </a:extLst>
          </p:cNvPr>
          <p:cNvSpPr>
            <a:spLocks noGrp="1"/>
          </p:cNvSpPr>
          <p:nvPr>
            <p:ph type="ctrTitle"/>
          </p:nvPr>
        </p:nvSpPr>
        <p:spPr>
          <a:xfrm>
            <a:off x="1524000" y="1122363"/>
            <a:ext cx="9144000" cy="1217425"/>
          </a:xfrm>
        </p:spPr>
        <p:txBody>
          <a:bodyPr/>
          <a:lstStyle/>
          <a:p>
            <a:r>
              <a:rPr lang="sv-SE" dirty="0"/>
              <a:t>Webbinarier hösten 2025</a:t>
            </a:r>
          </a:p>
        </p:txBody>
      </p:sp>
      <p:sp>
        <p:nvSpPr>
          <p:cNvPr id="3" name="Underrubrik 2">
            <a:extLst>
              <a:ext uri="{FF2B5EF4-FFF2-40B4-BE49-F238E27FC236}">
                <a16:creationId xmlns:a16="http://schemas.microsoft.com/office/drawing/2014/main" id="{E581C6DA-6AC7-574E-9CB5-E43D47A9FAA9}"/>
              </a:ext>
            </a:extLst>
          </p:cNvPr>
          <p:cNvSpPr>
            <a:spLocks noGrp="1"/>
          </p:cNvSpPr>
          <p:nvPr>
            <p:ph type="subTitle" idx="1"/>
          </p:nvPr>
        </p:nvSpPr>
        <p:spPr>
          <a:xfrm>
            <a:off x="1524000" y="3137836"/>
            <a:ext cx="9144000" cy="2119964"/>
          </a:xfrm>
        </p:spPr>
        <p:txBody>
          <a:bodyPr>
            <a:normAutofit lnSpcReduction="10000"/>
          </a:bodyPr>
          <a:lstStyle/>
          <a:p>
            <a:pPr marL="342900" indent="-342900" algn="l">
              <a:buFont typeface="Arial" panose="020B0604020202020204" pitchFamily="34" charset="0"/>
              <a:buChar char="•"/>
            </a:pPr>
            <a:r>
              <a:rPr lang="sv-SE" dirty="0"/>
              <a:t>23 oktober Riksstroke@INCA</a:t>
            </a:r>
          </a:p>
          <a:p>
            <a:pPr marL="342900" indent="-342900" algn="l">
              <a:buFont typeface="Arial" panose="020B0604020202020204" pitchFamily="34" charset="0"/>
              <a:buChar char="•"/>
            </a:pPr>
            <a:r>
              <a:rPr lang="sv-SE" dirty="0"/>
              <a:t>13 november NIHSS</a:t>
            </a:r>
          </a:p>
          <a:p>
            <a:pPr marL="342900" indent="-342900" algn="l">
              <a:buFont typeface="Arial" panose="020B0604020202020204" pitchFamily="34" charset="0"/>
              <a:buChar char="•"/>
            </a:pPr>
            <a:r>
              <a:rPr lang="sv-SE" dirty="0"/>
              <a:t>4 december Riksstroke@INCA</a:t>
            </a:r>
          </a:p>
          <a:p>
            <a:pPr marL="342900" indent="-342900" algn="l">
              <a:buFont typeface="Arial" panose="020B0604020202020204" pitchFamily="34" charset="0"/>
              <a:buChar char="•"/>
            </a:pPr>
            <a:endParaRPr lang="sv-SE" dirty="0"/>
          </a:p>
          <a:p>
            <a:r>
              <a:rPr lang="sv-SE" dirty="0"/>
              <a:t>Tid 14.30-15.30</a:t>
            </a:r>
          </a:p>
        </p:txBody>
      </p:sp>
    </p:spTree>
    <p:extLst>
      <p:ext uri="{BB962C8B-B14F-4D97-AF65-F5344CB8AC3E}">
        <p14:creationId xmlns:p14="http://schemas.microsoft.com/office/powerpoint/2010/main" val="2769052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266F1-7FAD-FEF7-5216-4603C3F5BDE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A756DDE-F884-67FF-5861-C6FAB0C23C53}"/>
              </a:ext>
            </a:extLst>
          </p:cNvPr>
          <p:cNvSpPr>
            <a:spLocks noGrp="1"/>
          </p:cNvSpPr>
          <p:nvPr>
            <p:ph type="title"/>
          </p:nvPr>
        </p:nvSpPr>
        <p:spPr/>
        <p:txBody>
          <a:bodyPr>
            <a:normAutofit/>
          </a:bodyPr>
          <a:lstStyle/>
          <a:p>
            <a:pPr algn="ctr"/>
            <a:r>
              <a:rPr lang="sv-SE" sz="2800" dirty="0"/>
              <a:t>Dagens program</a:t>
            </a:r>
          </a:p>
        </p:txBody>
      </p:sp>
      <p:sp>
        <p:nvSpPr>
          <p:cNvPr id="3" name="Underrubrik 2">
            <a:extLst>
              <a:ext uri="{FF2B5EF4-FFF2-40B4-BE49-F238E27FC236}">
                <a16:creationId xmlns:a16="http://schemas.microsoft.com/office/drawing/2014/main" id="{1B9CAE5F-3BC0-BB20-4A64-BE0714CE5F04}"/>
              </a:ext>
            </a:extLst>
          </p:cNvPr>
          <p:cNvSpPr>
            <a:spLocks noGrp="1"/>
          </p:cNvSpPr>
          <p:nvPr>
            <p:ph idx="1"/>
          </p:nvPr>
        </p:nvSpPr>
        <p:spPr/>
        <p:txBody>
          <a:bodyPr>
            <a:normAutofit fontScale="92500" lnSpcReduction="20000"/>
          </a:bodyPr>
          <a:lstStyle/>
          <a:p>
            <a:pPr marL="514350" lvl="1" indent="-514350" algn="l">
              <a:buFont typeface="+mj-lt"/>
              <a:buAutoNum type="arabicPeriod"/>
            </a:pPr>
            <a:r>
              <a:rPr lang="sv-SE" dirty="0">
                <a:solidFill>
                  <a:schemeClr val="tx1"/>
                </a:solidFill>
              </a:rPr>
              <a:t>Mötets öppnande och praktisk information</a:t>
            </a:r>
          </a:p>
          <a:p>
            <a:pPr marL="514350" lvl="1" indent="-514350" algn="l">
              <a:buFont typeface="+mj-lt"/>
              <a:buAutoNum type="arabicPeriod"/>
            </a:pPr>
            <a:r>
              <a:rPr lang="sv-SE" dirty="0">
                <a:solidFill>
                  <a:schemeClr val="tx1"/>
                </a:solidFill>
              </a:rPr>
              <a:t>Senaste resultaten från Riksstroke</a:t>
            </a:r>
          </a:p>
          <a:p>
            <a:pPr marL="514350" lvl="1" indent="-514350" algn="l">
              <a:buFont typeface="+mj-lt"/>
              <a:buAutoNum type="arabicPeriod"/>
            </a:pPr>
            <a:r>
              <a:rPr lang="sv-SE" dirty="0">
                <a:solidFill>
                  <a:schemeClr val="tx1"/>
                </a:solidFill>
              </a:rPr>
              <a:t>Information från Riksstroke</a:t>
            </a:r>
          </a:p>
          <a:p>
            <a:pPr marL="514350" lvl="1" indent="-514350" algn="l">
              <a:buFont typeface="+mj-lt"/>
              <a:buAutoNum type="arabicPeriod"/>
            </a:pPr>
            <a:r>
              <a:rPr lang="sv-SE" dirty="0">
                <a:solidFill>
                  <a:schemeClr val="tx1"/>
                </a:solidFill>
              </a:rPr>
              <a:t>Riksstroke@INCA</a:t>
            </a:r>
          </a:p>
          <a:p>
            <a:pPr marL="0" lvl="1" algn="l"/>
            <a:r>
              <a:rPr lang="sv-SE" dirty="0">
                <a:solidFill>
                  <a:schemeClr val="tx1"/>
                </a:solidFill>
              </a:rPr>
              <a:t>	  </a:t>
            </a:r>
            <a:r>
              <a:rPr lang="sv-SE" dirty="0">
                <a:solidFill>
                  <a:srgbClr val="C00000"/>
                </a:solidFill>
              </a:rPr>
              <a:t>Lunch</a:t>
            </a:r>
          </a:p>
          <a:p>
            <a:pPr marL="514350" lvl="1" indent="-514350" algn="l">
              <a:buAutoNum type="arabicPeriod" startAt="5"/>
            </a:pPr>
            <a:r>
              <a:rPr lang="sv-SE" dirty="0">
                <a:solidFill>
                  <a:schemeClr val="tx1"/>
                </a:solidFill>
              </a:rPr>
              <a:t>Formulär 2026</a:t>
            </a:r>
          </a:p>
          <a:p>
            <a:pPr marL="514350" lvl="1" indent="-514350" algn="l">
              <a:buAutoNum type="arabicPeriod" startAt="5"/>
            </a:pPr>
            <a:r>
              <a:rPr lang="sv-SE" dirty="0">
                <a:solidFill>
                  <a:schemeClr val="tx1"/>
                </a:solidFill>
              </a:rPr>
              <a:t>Registeringsfrågor</a:t>
            </a:r>
          </a:p>
          <a:p>
            <a:pPr marL="514350" lvl="1" indent="-514350" algn="l">
              <a:buAutoNum type="arabicPeriod" startAt="5"/>
            </a:pPr>
            <a:r>
              <a:rPr lang="sv-SE" dirty="0">
                <a:solidFill>
                  <a:schemeClr val="tx1"/>
                </a:solidFill>
              </a:rPr>
              <a:t>Info EVAS</a:t>
            </a:r>
          </a:p>
          <a:p>
            <a:pPr marL="514350" lvl="1" indent="-514350" algn="l">
              <a:buAutoNum type="arabicPeriod" startAt="5"/>
            </a:pPr>
            <a:r>
              <a:rPr lang="sv-SE" dirty="0">
                <a:solidFill>
                  <a:schemeClr val="tx1"/>
                </a:solidFill>
              </a:rPr>
              <a:t>Aktuell forskning och pågående studier med Riksstrokedata</a:t>
            </a:r>
          </a:p>
          <a:p>
            <a:pPr marL="0" lvl="1" algn="l"/>
            <a:r>
              <a:rPr lang="sv-SE" dirty="0">
                <a:solidFill>
                  <a:schemeClr val="accent1"/>
                </a:solidFill>
              </a:rPr>
              <a:t>9.     </a:t>
            </a:r>
            <a:r>
              <a:rPr lang="sv-SE" dirty="0">
                <a:solidFill>
                  <a:schemeClr val="tx1"/>
                </a:solidFill>
              </a:rPr>
              <a:t>Riksstrokepriset </a:t>
            </a:r>
          </a:p>
          <a:p>
            <a:pPr marL="0" lvl="1" algn="l"/>
            <a:r>
              <a:rPr lang="sv-SE" dirty="0">
                <a:solidFill>
                  <a:srgbClr val="C00000"/>
                </a:solidFill>
              </a:rPr>
              <a:t>	  Bensträckare</a:t>
            </a:r>
            <a:endParaRPr lang="sv-SE" dirty="0">
              <a:solidFill>
                <a:schemeClr val="tx1"/>
              </a:solidFill>
            </a:endParaRPr>
          </a:p>
          <a:p>
            <a:pPr marL="0" lvl="1" algn="l"/>
            <a:r>
              <a:rPr lang="sv-SE" dirty="0">
                <a:solidFill>
                  <a:schemeClr val="accent1"/>
                </a:solidFill>
              </a:rPr>
              <a:t>10.   </a:t>
            </a:r>
            <a:r>
              <a:rPr lang="sv-SE" dirty="0"/>
              <a:t>Riksstroke@INCA (repris av förmiddagens demo)</a:t>
            </a:r>
          </a:p>
          <a:p>
            <a:pPr marL="0" lvl="1" algn="l"/>
            <a:endParaRPr lang="sv-SE" baseline="0" dirty="0">
              <a:solidFill>
                <a:srgbClr val="C00000"/>
              </a:solidFill>
            </a:endParaRPr>
          </a:p>
          <a:p>
            <a:pPr marL="0" lvl="1" algn="l"/>
            <a:r>
              <a:rPr lang="sv-SE" baseline="0" dirty="0">
                <a:solidFill>
                  <a:srgbClr val="C00000"/>
                </a:solidFill>
              </a:rPr>
              <a:t>	 Avslut ca 15.30</a:t>
            </a:r>
          </a:p>
          <a:p>
            <a:pPr marL="0" lvl="1" algn="l"/>
            <a:endParaRPr lang="sv-SE" baseline="0" dirty="0">
              <a:solidFill>
                <a:srgbClr val="C00000"/>
              </a:solidFill>
            </a:endParaRPr>
          </a:p>
          <a:p>
            <a:pPr marL="514350" lvl="1" indent="-514350" algn="l">
              <a:buFont typeface="+mj-lt"/>
              <a:buAutoNum type="arabicPeriod"/>
            </a:pPr>
            <a:endParaRPr lang="sv-SE" dirty="0"/>
          </a:p>
        </p:txBody>
      </p:sp>
    </p:spTree>
    <p:extLst>
      <p:ext uri="{BB962C8B-B14F-4D97-AF65-F5344CB8AC3E}">
        <p14:creationId xmlns:p14="http://schemas.microsoft.com/office/powerpoint/2010/main" val="2643607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5EE06F-8AB1-8244-BBAD-45FBCACC1E4E}"/>
              </a:ext>
            </a:extLst>
          </p:cNvPr>
          <p:cNvSpPr>
            <a:spLocks noGrp="1"/>
          </p:cNvSpPr>
          <p:nvPr>
            <p:ph type="ctrTitle"/>
          </p:nvPr>
        </p:nvSpPr>
        <p:spPr>
          <a:xfrm>
            <a:off x="1524000" y="1122363"/>
            <a:ext cx="9144000" cy="1325002"/>
          </a:xfrm>
        </p:spPr>
        <p:txBody>
          <a:bodyPr/>
          <a:lstStyle/>
          <a:p>
            <a:r>
              <a:rPr lang="sv-SE" dirty="0"/>
              <a:t>Strukturdataenkät 2025</a:t>
            </a:r>
          </a:p>
        </p:txBody>
      </p:sp>
      <p:sp>
        <p:nvSpPr>
          <p:cNvPr id="3" name="Underrubrik 2">
            <a:extLst>
              <a:ext uri="{FF2B5EF4-FFF2-40B4-BE49-F238E27FC236}">
                <a16:creationId xmlns:a16="http://schemas.microsoft.com/office/drawing/2014/main" id="{0EA81420-F168-4D86-88DA-33E2CA42A166}"/>
              </a:ext>
            </a:extLst>
          </p:cNvPr>
          <p:cNvSpPr>
            <a:spLocks noGrp="1"/>
          </p:cNvSpPr>
          <p:nvPr>
            <p:ph type="subTitle" idx="1"/>
          </p:nvPr>
        </p:nvSpPr>
        <p:spPr>
          <a:xfrm>
            <a:off x="1524000" y="2994870"/>
            <a:ext cx="9144000" cy="2262930"/>
          </a:xfrm>
        </p:spPr>
        <p:txBody>
          <a:bodyPr/>
          <a:lstStyle/>
          <a:p>
            <a:pPr marL="342900" indent="-342900" algn="l">
              <a:buFont typeface="Arial" panose="020B0604020202020204" pitchFamily="34" charset="0"/>
              <a:buChar char="•"/>
            </a:pPr>
            <a:r>
              <a:rPr lang="sv-SE" dirty="0"/>
              <a:t>Besvaras senast 14 november</a:t>
            </a:r>
          </a:p>
          <a:p>
            <a:pPr marL="342900" indent="-342900" algn="l">
              <a:buFont typeface="Arial" panose="020B0604020202020204" pitchFamily="34" charset="0"/>
              <a:buChar char="•"/>
            </a:pPr>
            <a:r>
              <a:rPr lang="sv-SE" dirty="0">
                <a:hlinkClick r:id="rId2"/>
              </a:rPr>
              <a:t>https://docs.google.com/forms/d/e/1FAIpQLScYVWZGca9lj9VXH_f-tl8Ms7XwribORVTq2t95G6eDIFUO8g/viewform?usp=header</a:t>
            </a:r>
            <a:endParaRPr lang="sv-SE" dirty="0"/>
          </a:p>
        </p:txBody>
      </p:sp>
    </p:spTree>
    <p:extLst>
      <p:ext uri="{BB962C8B-B14F-4D97-AF65-F5344CB8AC3E}">
        <p14:creationId xmlns:p14="http://schemas.microsoft.com/office/powerpoint/2010/main" val="1336200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3038E-2563-2519-7A48-66E39D534C7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B1CE1EE-F41A-BB21-EED3-2ED056564736}"/>
              </a:ext>
            </a:extLst>
          </p:cNvPr>
          <p:cNvSpPr>
            <a:spLocks noGrp="1"/>
          </p:cNvSpPr>
          <p:nvPr>
            <p:ph type="ctrTitle"/>
          </p:nvPr>
        </p:nvSpPr>
        <p:spPr>
          <a:xfrm>
            <a:off x="1524000" y="1122363"/>
            <a:ext cx="9144000" cy="1325002"/>
          </a:xfrm>
        </p:spPr>
        <p:txBody>
          <a:bodyPr/>
          <a:lstStyle/>
          <a:p>
            <a:r>
              <a:rPr lang="sv-SE" dirty="0"/>
              <a:t>Interaktiva rapporter ”SHINY”</a:t>
            </a:r>
          </a:p>
        </p:txBody>
      </p:sp>
    </p:spTree>
    <p:extLst>
      <p:ext uri="{BB962C8B-B14F-4D97-AF65-F5344CB8AC3E}">
        <p14:creationId xmlns:p14="http://schemas.microsoft.com/office/powerpoint/2010/main" val="273126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07549-018A-38D1-14C7-9879849FE46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D5190A3-86AC-59EC-4620-845EB554D933}"/>
              </a:ext>
            </a:extLst>
          </p:cNvPr>
          <p:cNvSpPr>
            <a:spLocks noGrp="1"/>
          </p:cNvSpPr>
          <p:nvPr>
            <p:ph type="ctrTitle"/>
          </p:nvPr>
        </p:nvSpPr>
        <p:spPr/>
        <p:txBody>
          <a:bodyPr/>
          <a:lstStyle/>
          <a:p>
            <a:r>
              <a:rPr lang="sv-SE" dirty="0"/>
              <a:t>Information </a:t>
            </a:r>
            <a:r>
              <a:rPr lang="sv-SE" dirty="0" err="1"/>
              <a:t>Riksstroke@INCA</a:t>
            </a:r>
            <a:endParaRPr lang="sv-SE" dirty="0"/>
          </a:p>
        </p:txBody>
      </p:sp>
      <p:sp>
        <p:nvSpPr>
          <p:cNvPr id="3" name="Underrubrik 2">
            <a:extLst>
              <a:ext uri="{FF2B5EF4-FFF2-40B4-BE49-F238E27FC236}">
                <a16:creationId xmlns:a16="http://schemas.microsoft.com/office/drawing/2014/main" id="{79256FB8-4D06-232A-5490-4ECF30BDD27C}"/>
              </a:ext>
            </a:extLst>
          </p:cNvPr>
          <p:cNvSpPr>
            <a:spLocks noGrp="1"/>
          </p:cNvSpPr>
          <p:nvPr>
            <p:ph type="subTitle" idx="1"/>
          </p:nvPr>
        </p:nvSpPr>
        <p:spPr/>
        <p:txBody>
          <a:bodyPr/>
          <a:lstStyle/>
          <a:p>
            <a:endParaRPr lang="sv-SE" dirty="0"/>
          </a:p>
        </p:txBody>
      </p:sp>
      <p:pic>
        <p:nvPicPr>
          <p:cNvPr id="5" name="Bildobjekt 4" descr="En bild som visar text, skärmbild, programvara, Webbsida">
            <a:extLst>
              <a:ext uri="{FF2B5EF4-FFF2-40B4-BE49-F238E27FC236}">
                <a16:creationId xmlns:a16="http://schemas.microsoft.com/office/drawing/2014/main" id="{6B87431C-6ACC-81AD-49CC-039C5A91E526}"/>
              </a:ext>
            </a:extLst>
          </p:cNvPr>
          <p:cNvPicPr>
            <a:picLocks noChangeAspect="1"/>
          </p:cNvPicPr>
          <p:nvPr/>
        </p:nvPicPr>
        <p:blipFill>
          <a:blip r:embed="rId2"/>
          <a:stretch>
            <a:fillRect/>
          </a:stretch>
        </p:blipFill>
        <p:spPr>
          <a:xfrm>
            <a:off x="1107864" y="1373768"/>
            <a:ext cx="9822991" cy="4849906"/>
          </a:xfrm>
          <a:prstGeom prst="rect">
            <a:avLst/>
          </a:prstGeom>
        </p:spPr>
      </p:pic>
      <p:sp>
        <p:nvSpPr>
          <p:cNvPr id="4" name="Rubrik 1">
            <a:extLst>
              <a:ext uri="{FF2B5EF4-FFF2-40B4-BE49-F238E27FC236}">
                <a16:creationId xmlns:a16="http://schemas.microsoft.com/office/drawing/2014/main" id="{E916B97B-A2BD-F970-192B-AB729D04A689}"/>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endParaRPr lang="sv-SE" sz="2800" dirty="0"/>
          </a:p>
        </p:txBody>
      </p:sp>
    </p:spTree>
    <p:extLst>
      <p:ext uri="{BB962C8B-B14F-4D97-AF65-F5344CB8AC3E}">
        <p14:creationId xmlns:p14="http://schemas.microsoft.com/office/powerpoint/2010/main" val="1757496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DC261-1B6A-86F1-4874-B4D1CA5815D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E2FB13F-5206-91BA-DC20-41B3AE4D7BA2}"/>
              </a:ext>
            </a:extLst>
          </p:cNvPr>
          <p:cNvSpPr>
            <a:spLocks noGrp="1"/>
          </p:cNvSpPr>
          <p:nvPr>
            <p:ph type="title"/>
          </p:nvPr>
        </p:nvSpPr>
        <p:spPr/>
        <p:txBody>
          <a:bodyPr/>
          <a:lstStyle/>
          <a:p>
            <a:pPr algn="ctr"/>
            <a:r>
              <a:rPr lang="sv-SE" dirty="0"/>
              <a:t>Styrgrupp </a:t>
            </a:r>
            <a:r>
              <a:rPr lang="sv-SE" dirty="0" err="1"/>
              <a:t>Riksstroke@INCA</a:t>
            </a:r>
            <a:endParaRPr lang="sv-SE" dirty="0"/>
          </a:p>
        </p:txBody>
      </p:sp>
      <p:sp>
        <p:nvSpPr>
          <p:cNvPr id="3" name="Underrubrik 2">
            <a:extLst>
              <a:ext uri="{FF2B5EF4-FFF2-40B4-BE49-F238E27FC236}">
                <a16:creationId xmlns:a16="http://schemas.microsoft.com/office/drawing/2014/main" id="{78559645-6CD8-12FA-6798-0157263BE09C}"/>
              </a:ext>
            </a:extLst>
          </p:cNvPr>
          <p:cNvSpPr>
            <a:spLocks noGrp="1"/>
          </p:cNvSpPr>
          <p:nvPr>
            <p:ph idx="1"/>
          </p:nvPr>
        </p:nvSpPr>
        <p:spPr/>
        <p:txBody>
          <a:bodyPr>
            <a:normAutofit/>
          </a:bodyPr>
          <a:lstStyle/>
          <a:p>
            <a:pPr fontAlgn="base"/>
            <a:r>
              <a:rPr lang="sv-SE" sz="2600" dirty="0"/>
              <a:t>Mia von Euler, registerhållare Riksstroke</a:t>
            </a:r>
          </a:p>
          <a:p>
            <a:pPr fontAlgn="base"/>
            <a:r>
              <a:rPr lang="sv-SE" sz="2600" dirty="0"/>
              <a:t>Signild Åsberg, styrgrupp Riksstroke​</a:t>
            </a:r>
          </a:p>
          <a:p>
            <a:pPr fontAlgn="base"/>
            <a:r>
              <a:rPr lang="sv-SE" sz="2600" dirty="0"/>
              <a:t>Teresa Ullberg, styrgrupp Riksstroke​</a:t>
            </a:r>
          </a:p>
          <a:p>
            <a:pPr fontAlgn="base"/>
            <a:r>
              <a:rPr lang="sv-SE" sz="2600" dirty="0"/>
              <a:t>Anna Bråndal, styrgrupp Riksstroke</a:t>
            </a:r>
            <a:r>
              <a:rPr lang="en-US" sz="2600" dirty="0"/>
              <a:t>​</a:t>
            </a:r>
          </a:p>
          <a:p>
            <a:pPr fontAlgn="base"/>
            <a:r>
              <a:rPr lang="sv-SE" sz="2600" dirty="0"/>
              <a:t>Elisabeth Ronne, styrgrupp Riksstroke​</a:t>
            </a:r>
          </a:p>
          <a:p>
            <a:pPr fontAlgn="base"/>
            <a:r>
              <a:rPr lang="sv-SE" sz="2600" dirty="0"/>
              <a:t>Sara Korpela, kansli Riksstroke, ansvarig formulärsgrupp</a:t>
            </a:r>
            <a:r>
              <a:rPr lang="en-US" sz="2600" dirty="0"/>
              <a:t>​</a:t>
            </a:r>
          </a:p>
          <a:p>
            <a:endParaRPr lang="sv-SE" dirty="0"/>
          </a:p>
        </p:txBody>
      </p:sp>
    </p:spTree>
    <p:extLst>
      <p:ext uri="{BB962C8B-B14F-4D97-AF65-F5344CB8AC3E}">
        <p14:creationId xmlns:p14="http://schemas.microsoft.com/office/powerpoint/2010/main" val="3179866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51A62-C6AE-6722-CC8F-157DDE774EE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0832B5A-7B38-87C1-2682-13812E08A89C}"/>
              </a:ext>
            </a:extLst>
          </p:cNvPr>
          <p:cNvSpPr>
            <a:spLocks noGrp="1"/>
          </p:cNvSpPr>
          <p:nvPr>
            <p:ph type="title"/>
          </p:nvPr>
        </p:nvSpPr>
        <p:spPr/>
        <p:txBody>
          <a:bodyPr/>
          <a:lstStyle/>
          <a:p>
            <a:pPr algn="ctr"/>
            <a:r>
              <a:rPr lang="sv-SE" dirty="0"/>
              <a:t>Arbetsgrupp </a:t>
            </a:r>
            <a:r>
              <a:rPr lang="sv-SE" dirty="0" err="1"/>
              <a:t>Riksstroke@INCA</a:t>
            </a:r>
            <a:endParaRPr lang="sv-SE" dirty="0"/>
          </a:p>
        </p:txBody>
      </p:sp>
      <p:sp>
        <p:nvSpPr>
          <p:cNvPr id="3" name="Underrubrik 2">
            <a:extLst>
              <a:ext uri="{FF2B5EF4-FFF2-40B4-BE49-F238E27FC236}">
                <a16:creationId xmlns:a16="http://schemas.microsoft.com/office/drawing/2014/main" id="{D7C65B67-9474-59FC-8424-1E70E4E87C94}"/>
              </a:ext>
            </a:extLst>
          </p:cNvPr>
          <p:cNvSpPr>
            <a:spLocks noGrp="1"/>
          </p:cNvSpPr>
          <p:nvPr>
            <p:ph idx="1"/>
          </p:nvPr>
        </p:nvSpPr>
        <p:spPr/>
        <p:txBody>
          <a:bodyPr>
            <a:normAutofit/>
          </a:bodyPr>
          <a:lstStyle/>
          <a:p>
            <a:pPr fontAlgn="base"/>
            <a:r>
              <a:rPr lang="sv-SE" dirty="0"/>
              <a:t>Per Ivarsson, kansli Riksstroke </a:t>
            </a:r>
            <a:r>
              <a:rPr lang="en-US" dirty="0"/>
              <a:t>​</a:t>
            </a:r>
          </a:p>
          <a:p>
            <a:pPr fontAlgn="base"/>
            <a:r>
              <a:rPr lang="sv-SE" dirty="0"/>
              <a:t>Sara Korpela, kansli Riksstroke</a:t>
            </a:r>
            <a:r>
              <a:rPr lang="en-US" dirty="0"/>
              <a:t>​</a:t>
            </a:r>
          </a:p>
          <a:p>
            <a:pPr fontAlgn="base"/>
            <a:r>
              <a:rPr lang="sv-SE" dirty="0"/>
              <a:t>Hannele Hjelm, kansli Riksstroke</a:t>
            </a:r>
            <a:r>
              <a:rPr lang="en-US" dirty="0"/>
              <a:t>​</a:t>
            </a:r>
          </a:p>
          <a:p>
            <a:pPr fontAlgn="base"/>
            <a:r>
              <a:rPr lang="sv-SE" dirty="0"/>
              <a:t>Erika Keller, Evas-registret</a:t>
            </a:r>
            <a:r>
              <a:rPr lang="en-US" dirty="0"/>
              <a:t>​</a:t>
            </a:r>
          </a:p>
          <a:p>
            <a:pPr fontAlgn="base"/>
            <a:endParaRPr lang="en-US" dirty="0"/>
          </a:p>
          <a:p>
            <a:pPr fontAlgn="base"/>
            <a:r>
              <a:rPr lang="en-US" dirty="0"/>
              <a:t>IT-</a:t>
            </a:r>
            <a:r>
              <a:rPr lang="en-US" dirty="0" err="1"/>
              <a:t>Konsulter</a:t>
            </a:r>
            <a:r>
              <a:rPr lang="en-US" dirty="0"/>
              <a:t> </a:t>
            </a:r>
          </a:p>
          <a:p>
            <a:endParaRPr lang="sv-SE" dirty="0"/>
          </a:p>
        </p:txBody>
      </p:sp>
    </p:spTree>
    <p:extLst>
      <p:ext uri="{BB962C8B-B14F-4D97-AF65-F5344CB8AC3E}">
        <p14:creationId xmlns:p14="http://schemas.microsoft.com/office/powerpoint/2010/main" val="610049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5FB80-F874-5C0F-6EE1-0C5B258CDB7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0A253DC-6042-2B59-D536-64040F501929}"/>
              </a:ext>
            </a:extLst>
          </p:cNvPr>
          <p:cNvSpPr>
            <a:spLocks noGrp="1"/>
          </p:cNvSpPr>
          <p:nvPr>
            <p:ph type="title"/>
          </p:nvPr>
        </p:nvSpPr>
        <p:spPr/>
        <p:txBody>
          <a:bodyPr/>
          <a:lstStyle/>
          <a:p>
            <a:pPr algn="ctr"/>
            <a:r>
              <a:rPr lang="sv-SE" dirty="0"/>
              <a:t>Referensgrupp </a:t>
            </a:r>
            <a:r>
              <a:rPr lang="sv-SE" dirty="0" err="1"/>
              <a:t>Riksstroke@INCA</a:t>
            </a:r>
            <a:r>
              <a:rPr lang="sv-SE" dirty="0"/>
              <a:t>​</a:t>
            </a:r>
          </a:p>
        </p:txBody>
      </p:sp>
      <p:sp>
        <p:nvSpPr>
          <p:cNvPr id="3" name="Underrubrik 2">
            <a:extLst>
              <a:ext uri="{FF2B5EF4-FFF2-40B4-BE49-F238E27FC236}">
                <a16:creationId xmlns:a16="http://schemas.microsoft.com/office/drawing/2014/main" id="{6D013898-45B2-3E3B-4A20-9DC51612C11E}"/>
              </a:ext>
            </a:extLst>
          </p:cNvPr>
          <p:cNvSpPr>
            <a:spLocks noGrp="1"/>
          </p:cNvSpPr>
          <p:nvPr>
            <p:ph idx="1"/>
          </p:nvPr>
        </p:nvSpPr>
        <p:spPr/>
        <p:txBody>
          <a:bodyPr>
            <a:noAutofit/>
          </a:bodyPr>
          <a:lstStyle/>
          <a:p>
            <a:r>
              <a:rPr lang="sv-SE" sz="2000" dirty="0"/>
              <a:t>Anna Vinblad                       Värnamo                       Region Jönköping​</a:t>
            </a:r>
          </a:p>
          <a:p>
            <a:r>
              <a:rPr lang="sv-SE" sz="2000" dirty="0"/>
              <a:t>Elizabeth Moreno Forss     Sundsvall                      Region Västernorrland​</a:t>
            </a:r>
          </a:p>
          <a:p>
            <a:r>
              <a:rPr lang="sv-SE" sz="2000" dirty="0"/>
              <a:t>Katarina Widebrant            Karlshamn                    Region Blekinge​</a:t>
            </a:r>
          </a:p>
          <a:p>
            <a:r>
              <a:rPr lang="sv-SE" sz="2000" dirty="0"/>
              <a:t>Maria Smedberg                 Gävle                             Region Gävleborg​</a:t>
            </a:r>
          </a:p>
          <a:p>
            <a:r>
              <a:rPr lang="sv-SE" sz="2000" dirty="0"/>
              <a:t>Ulrika </a:t>
            </a:r>
            <a:r>
              <a:rPr lang="sv-SE" sz="2000" dirty="0" err="1"/>
              <a:t>Wågström</a:t>
            </a:r>
            <a:r>
              <a:rPr lang="sv-SE" sz="2000" dirty="0"/>
              <a:t>                 Akademiska                 Region Uppsala​</a:t>
            </a:r>
          </a:p>
          <a:p>
            <a:r>
              <a:rPr lang="sv-SE" sz="2000" dirty="0"/>
              <a:t>Karina Hansson                   SUS Lund                      Region Skåne​</a:t>
            </a:r>
          </a:p>
          <a:p>
            <a:r>
              <a:rPr lang="sv-SE" sz="2000" dirty="0"/>
              <a:t>Elvira Fjällström Lindberg  NUS Umeå                   Region Västerbotten​</a:t>
            </a:r>
          </a:p>
          <a:p>
            <a:r>
              <a:rPr lang="sv-SE" sz="2000" dirty="0" err="1"/>
              <a:t>Kremena</a:t>
            </a:r>
            <a:r>
              <a:rPr lang="sv-SE" sz="2000" dirty="0"/>
              <a:t> </a:t>
            </a:r>
            <a:r>
              <a:rPr lang="sv-SE" sz="2000" dirty="0" err="1"/>
              <a:t>Skarleva</a:t>
            </a:r>
            <a:r>
              <a:rPr lang="sv-SE" sz="2000" dirty="0"/>
              <a:t>               Södersjukhuset           Region Stockholm​</a:t>
            </a:r>
          </a:p>
          <a:p>
            <a:r>
              <a:rPr lang="sv-SE" sz="2000" dirty="0"/>
              <a:t>Eva Lyckfjär                          Sahlgrenska                  Region VGR   ​</a:t>
            </a:r>
          </a:p>
          <a:p>
            <a:r>
              <a:rPr lang="sv-SE" sz="2000" dirty="0"/>
              <a:t>Mona </a:t>
            </a:r>
            <a:r>
              <a:rPr lang="sv-SE" sz="2000" dirty="0" err="1"/>
              <a:t>Bäfve</a:t>
            </a:r>
            <a:r>
              <a:rPr lang="sv-SE" sz="2000" dirty="0"/>
              <a:t> (SAB)              Akademiska                  Region Uppsala</a:t>
            </a:r>
          </a:p>
          <a:p>
            <a:r>
              <a:rPr lang="sv-SE" sz="2000" dirty="0"/>
              <a:t>Ann-Kristin </a:t>
            </a:r>
            <a:r>
              <a:rPr lang="sv-SE" sz="2000" dirty="0" err="1"/>
              <a:t>Kinander</a:t>
            </a:r>
            <a:r>
              <a:rPr lang="sv-SE" sz="2000" dirty="0"/>
              <a:t>          Enköping                       Region Uppsala​</a:t>
            </a:r>
          </a:p>
        </p:txBody>
      </p:sp>
    </p:spTree>
    <p:extLst>
      <p:ext uri="{BB962C8B-B14F-4D97-AF65-F5344CB8AC3E}">
        <p14:creationId xmlns:p14="http://schemas.microsoft.com/office/powerpoint/2010/main" val="2646727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39DD6-75F1-CDA9-10F8-29E126B1B3F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E6225C5-D024-C62C-011C-20E6393220FF}"/>
              </a:ext>
            </a:extLst>
          </p:cNvPr>
          <p:cNvSpPr>
            <a:spLocks noGrp="1"/>
          </p:cNvSpPr>
          <p:nvPr>
            <p:ph type="title"/>
          </p:nvPr>
        </p:nvSpPr>
        <p:spPr/>
        <p:txBody>
          <a:bodyPr/>
          <a:lstStyle/>
          <a:p>
            <a:pPr algn="ctr"/>
            <a:r>
              <a:rPr lang="sv-SE" dirty="0"/>
              <a:t>Pilotsjukhus​</a:t>
            </a:r>
          </a:p>
        </p:txBody>
      </p:sp>
      <p:sp>
        <p:nvSpPr>
          <p:cNvPr id="3" name="Underrubrik 2">
            <a:extLst>
              <a:ext uri="{FF2B5EF4-FFF2-40B4-BE49-F238E27FC236}">
                <a16:creationId xmlns:a16="http://schemas.microsoft.com/office/drawing/2014/main" id="{5FDB4726-CDF1-F517-415F-8B78634742D5}"/>
              </a:ext>
            </a:extLst>
          </p:cNvPr>
          <p:cNvSpPr>
            <a:spLocks noGrp="1"/>
          </p:cNvSpPr>
          <p:nvPr>
            <p:ph idx="1"/>
          </p:nvPr>
        </p:nvSpPr>
        <p:spPr/>
        <p:txBody>
          <a:bodyPr>
            <a:noAutofit/>
          </a:bodyPr>
          <a:lstStyle/>
          <a:p>
            <a:r>
              <a:rPr lang="sv-SE" dirty="0"/>
              <a:t>Akademiska även NK(SAB)</a:t>
            </a:r>
          </a:p>
          <a:p>
            <a:r>
              <a:rPr lang="sv-SE" dirty="0"/>
              <a:t>Enköping</a:t>
            </a:r>
          </a:p>
          <a:p>
            <a:r>
              <a:rPr lang="sv-SE" dirty="0"/>
              <a:t>Lund</a:t>
            </a:r>
          </a:p>
          <a:p>
            <a:r>
              <a:rPr lang="sv-SE" dirty="0"/>
              <a:t>​Norrlands Universitetssjukhus</a:t>
            </a:r>
          </a:p>
          <a:p>
            <a:r>
              <a:rPr lang="sv-SE" dirty="0"/>
              <a:t>Sundsvall</a:t>
            </a:r>
          </a:p>
        </p:txBody>
      </p:sp>
      <p:pic>
        <p:nvPicPr>
          <p:cNvPr id="5" name="Bildobjekt 4" descr="En bild som visar fordon, klädsel, flygmaskin, tecknad serie&#10;&#10;AI-genererat innehåll kan vara felaktigt.">
            <a:extLst>
              <a:ext uri="{FF2B5EF4-FFF2-40B4-BE49-F238E27FC236}">
                <a16:creationId xmlns:a16="http://schemas.microsoft.com/office/drawing/2014/main" id="{889C2D4E-8977-AB18-CAAD-5889E7A6F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478" y="1690688"/>
            <a:ext cx="4615375" cy="3186962"/>
          </a:xfrm>
          <a:prstGeom prst="rect">
            <a:avLst/>
          </a:prstGeom>
        </p:spPr>
      </p:pic>
    </p:spTree>
    <p:extLst>
      <p:ext uri="{BB962C8B-B14F-4D97-AF65-F5344CB8AC3E}">
        <p14:creationId xmlns:p14="http://schemas.microsoft.com/office/powerpoint/2010/main" val="1671822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04725-145F-5B8C-221A-158B55C136F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F9B6D41-A9D3-7DE0-BADD-764FEFD14283}"/>
              </a:ext>
            </a:extLst>
          </p:cNvPr>
          <p:cNvSpPr>
            <a:spLocks noGrp="1"/>
          </p:cNvSpPr>
          <p:nvPr>
            <p:ph type="title"/>
          </p:nvPr>
        </p:nvSpPr>
        <p:spPr/>
        <p:txBody>
          <a:bodyPr/>
          <a:lstStyle/>
          <a:p>
            <a:pPr algn="ctr"/>
            <a:r>
              <a:rPr lang="sv-SE" dirty="0"/>
              <a:t>Tidsplan ITS plattform</a:t>
            </a:r>
          </a:p>
        </p:txBody>
      </p:sp>
      <p:sp>
        <p:nvSpPr>
          <p:cNvPr id="3" name="Underrubrik 2">
            <a:extLst>
              <a:ext uri="{FF2B5EF4-FFF2-40B4-BE49-F238E27FC236}">
                <a16:creationId xmlns:a16="http://schemas.microsoft.com/office/drawing/2014/main" id="{3182AFE8-198F-97EF-6E30-9DD005A19E4C}"/>
              </a:ext>
            </a:extLst>
          </p:cNvPr>
          <p:cNvSpPr>
            <a:spLocks noGrp="1"/>
          </p:cNvSpPr>
          <p:nvPr>
            <p:ph idx="1"/>
          </p:nvPr>
        </p:nvSpPr>
        <p:spPr>
          <a:xfrm>
            <a:off x="838200" y="1578543"/>
            <a:ext cx="10515600" cy="4598420"/>
          </a:xfrm>
        </p:spPr>
        <p:txBody>
          <a:bodyPr>
            <a:noAutofit/>
          </a:bodyPr>
          <a:lstStyle/>
          <a:p>
            <a:r>
              <a:rPr lang="sv-SE" sz="3200" dirty="0"/>
              <a:t>Alla insjuknanden för 2025 registreras på ITS-plattformen</a:t>
            </a:r>
          </a:p>
          <a:p>
            <a:r>
              <a:rPr lang="sv-SE" sz="3200" dirty="0"/>
              <a:t>Alla insjuknanden för 2026 registreras i INCA-plattformen</a:t>
            </a:r>
          </a:p>
          <a:p>
            <a:r>
              <a:rPr lang="sv-SE" sz="3200" dirty="0"/>
              <a:t>Deadline för 2025 årsinsjuknanden</a:t>
            </a:r>
          </a:p>
          <a:p>
            <a:pPr marL="914400">
              <a:buFont typeface="Arial" panose="020B0604020202020204" pitchFamily="34" charset="0"/>
              <a:buChar char="•"/>
            </a:pPr>
            <a:r>
              <a:rPr lang="sv-SE" sz="3200" dirty="0"/>
              <a:t>Akutskedet, TIA, SAB </a:t>
            </a:r>
            <a:r>
              <a:rPr lang="sv-SE" sz="3200" b="1" dirty="0"/>
              <a:t>16 mars 2026</a:t>
            </a:r>
          </a:p>
          <a:p>
            <a:pPr marL="914400">
              <a:buFont typeface="Arial" panose="020B0604020202020204" pitchFamily="34" charset="0"/>
              <a:buChar char="•"/>
            </a:pPr>
            <a:r>
              <a:rPr lang="sv-SE" sz="3200" dirty="0"/>
              <a:t>3 Månaders uppföljning </a:t>
            </a:r>
            <a:r>
              <a:rPr lang="sv-SE" sz="3200" b="1" dirty="0"/>
              <a:t>4 maj 2026</a:t>
            </a:r>
            <a:endParaRPr lang="sv-SE" sz="3200" dirty="0"/>
          </a:p>
          <a:p>
            <a:r>
              <a:rPr lang="sv-SE" sz="3200" dirty="0"/>
              <a:t>ITS plattformen stängs för registrering </a:t>
            </a:r>
            <a:r>
              <a:rPr lang="sv-SE" sz="3200" b="1" dirty="0"/>
              <a:t>5 maj</a:t>
            </a:r>
          </a:p>
          <a:p>
            <a:r>
              <a:rPr lang="sv-SE" sz="3200" dirty="0"/>
              <a:t>ITS plattformen stängs helt juli-september 2026</a:t>
            </a:r>
          </a:p>
          <a:p>
            <a:endParaRPr lang="sv-SE" dirty="0"/>
          </a:p>
        </p:txBody>
      </p:sp>
    </p:spTree>
    <p:extLst>
      <p:ext uri="{BB962C8B-B14F-4D97-AF65-F5344CB8AC3E}">
        <p14:creationId xmlns:p14="http://schemas.microsoft.com/office/powerpoint/2010/main" val="888086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97489-2B1B-7532-614B-80907A49042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4F16039-38B3-1725-912E-55E9F869E67A}"/>
              </a:ext>
            </a:extLst>
          </p:cNvPr>
          <p:cNvSpPr>
            <a:spLocks noGrp="1"/>
          </p:cNvSpPr>
          <p:nvPr>
            <p:ph type="title"/>
          </p:nvPr>
        </p:nvSpPr>
        <p:spPr/>
        <p:txBody>
          <a:bodyPr/>
          <a:lstStyle/>
          <a:p>
            <a:pPr algn="ctr"/>
            <a:r>
              <a:rPr lang="sv-SE" dirty="0"/>
              <a:t>Tidsplan införande INCA</a:t>
            </a:r>
          </a:p>
        </p:txBody>
      </p:sp>
      <p:sp>
        <p:nvSpPr>
          <p:cNvPr id="3" name="Underrubrik 2">
            <a:extLst>
              <a:ext uri="{FF2B5EF4-FFF2-40B4-BE49-F238E27FC236}">
                <a16:creationId xmlns:a16="http://schemas.microsoft.com/office/drawing/2014/main" id="{D5D9AA8E-DC2C-5776-3853-3155680624EA}"/>
              </a:ext>
            </a:extLst>
          </p:cNvPr>
          <p:cNvSpPr>
            <a:spLocks noGrp="1"/>
          </p:cNvSpPr>
          <p:nvPr>
            <p:ph idx="1"/>
          </p:nvPr>
        </p:nvSpPr>
        <p:spPr>
          <a:xfrm>
            <a:off x="838200" y="1551963"/>
            <a:ext cx="10515600" cy="4806891"/>
          </a:xfrm>
        </p:spPr>
        <p:txBody>
          <a:bodyPr>
            <a:noAutofit/>
          </a:bodyPr>
          <a:lstStyle/>
          <a:p>
            <a:r>
              <a:rPr lang="sv-SE" sz="3200" dirty="0" err="1"/>
              <a:t>Webinarier</a:t>
            </a:r>
            <a:r>
              <a:rPr lang="sv-SE" sz="3200" dirty="0"/>
              <a:t> 23 okt, 4 dec 2025, januari 2026</a:t>
            </a:r>
          </a:p>
          <a:p>
            <a:r>
              <a:rPr lang="sv-SE" sz="3200" dirty="0"/>
              <a:t>Driftsättning pilotsjukhus nov 2025</a:t>
            </a:r>
          </a:p>
          <a:p>
            <a:r>
              <a:rPr lang="sv-SE" sz="3200" dirty="0"/>
              <a:t>Riktade utbildningsinsatser jan-feb 2026</a:t>
            </a:r>
          </a:p>
          <a:p>
            <a:pPr marL="914400">
              <a:buFont typeface="Arial" panose="020B0604020202020204" pitchFamily="34" charset="0"/>
              <a:buChar char="•"/>
            </a:pPr>
            <a:r>
              <a:rPr lang="sv-SE" sz="3200" dirty="0"/>
              <a:t>Manualer, Teams, </a:t>
            </a:r>
            <a:r>
              <a:rPr lang="sv-SE" sz="3200" dirty="0" err="1"/>
              <a:t>Webinarium</a:t>
            </a:r>
            <a:endParaRPr lang="sv-SE" sz="3200" dirty="0"/>
          </a:p>
          <a:p>
            <a:r>
              <a:rPr lang="sv-SE" sz="3200" dirty="0"/>
              <a:t>Driftsättning alla sjukhus 3 feb 2026</a:t>
            </a:r>
          </a:p>
          <a:p>
            <a:r>
              <a:rPr lang="sv-SE" sz="3200" dirty="0"/>
              <a:t>ITS-plattformen stängs september 2026</a:t>
            </a:r>
          </a:p>
          <a:p>
            <a:endParaRPr lang="sv-SE" dirty="0"/>
          </a:p>
        </p:txBody>
      </p:sp>
    </p:spTree>
    <p:extLst>
      <p:ext uri="{BB962C8B-B14F-4D97-AF65-F5344CB8AC3E}">
        <p14:creationId xmlns:p14="http://schemas.microsoft.com/office/powerpoint/2010/main" val="4129667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1ECBF-62B9-D06C-9736-6B51274556F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55E0400-A257-95F0-0E0D-A8E1CE3F4B26}"/>
              </a:ext>
            </a:extLst>
          </p:cNvPr>
          <p:cNvSpPr>
            <a:spLocks noGrp="1"/>
          </p:cNvSpPr>
          <p:nvPr>
            <p:ph type="title"/>
          </p:nvPr>
        </p:nvSpPr>
        <p:spPr/>
        <p:txBody>
          <a:bodyPr/>
          <a:lstStyle/>
          <a:p>
            <a:pPr algn="ctr"/>
            <a:r>
              <a:rPr lang="sv-SE" dirty="0"/>
              <a:t>Statistik från ITS-plattformen</a:t>
            </a:r>
          </a:p>
        </p:txBody>
      </p:sp>
      <p:sp>
        <p:nvSpPr>
          <p:cNvPr id="3" name="Underrubrik 2">
            <a:extLst>
              <a:ext uri="{FF2B5EF4-FFF2-40B4-BE49-F238E27FC236}">
                <a16:creationId xmlns:a16="http://schemas.microsoft.com/office/drawing/2014/main" id="{AF0B98A2-F836-ACB9-DF77-1C6FB98C9330}"/>
              </a:ext>
            </a:extLst>
          </p:cNvPr>
          <p:cNvSpPr>
            <a:spLocks noGrp="1"/>
          </p:cNvSpPr>
          <p:nvPr>
            <p:ph idx="1"/>
          </p:nvPr>
        </p:nvSpPr>
        <p:spPr/>
        <p:txBody>
          <a:bodyPr>
            <a:noAutofit/>
          </a:bodyPr>
          <a:lstStyle/>
          <a:p>
            <a:r>
              <a:rPr lang="sv-SE" dirty="0"/>
              <a:t>Ej tillgång till patientens formulär från ITS </a:t>
            </a:r>
          </a:p>
          <a:p>
            <a:r>
              <a:rPr lang="sv-SE" dirty="0"/>
              <a:t>Indikatorer för tidsserier, överlappning mellan år ej individnivå</a:t>
            </a:r>
          </a:p>
          <a:p>
            <a:pPr marL="914400">
              <a:buFont typeface="Arial" panose="020B0604020202020204" pitchFamily="34" charset="0"/>
              <a:buChar char="•"/>
            </a:pPr>
            <a:r>
              <a:rPr lang="sv-SE" dirty="0"/>
              <a:t>Målnivåer</a:t>
            </a:r>
          </a:p>
          <a:p>
            <a:pPr marL="914400">
              <a:buFont typeface="Arial" panose="020B0604020202020204" pitchFamily="34" charset="0"/>
              <a:buChar char="•"/>
            </a:pPr>
            <a:r>
              <a:rPr lang="sv-SE" dirty="0"/>
              <a:t>Vårdförlopp</a:t>
            </a:r>
          </a:p>
          <a:p>
            <a:pPr marL="914400">
              <a:buFont typeface="Arial" panose="020B0604020202020204" pitchFamily="34" charset="0"/>
              <a:buChar char="•"/>
            </a:pPr>
            <a:r>
              <a:rPr lang="sv-SE" dirty="0"/>
              <a:t>Nyckeltal </a:t>
            </a:r>
          </a:p>
          <a:p>
            <a:endParaRPr lang="sv-SE" dirty="0"/>
          </a:p>
          <a:p>
            <a:endParaRPr lang="sv-SE" dirty="0"/>
          </a:p>
        </p:txBody>
      </p:sp>
    </p:spTree>
    <p:extLst>
      <p:ext uri="{BB962C8B-B14F-4D97-AF65-F5344CB8AC3E}">
        <p14:creationId xmlns:p14="http://schemas.microsoft.com/office/powerpoint/2010/main" val="2260407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32BDD8-98C1-5BE2-D39A-0E0B0671C1AC}"/>
              </a:ext>
            </a:extLst>
          </p:cNvPr>
          <p:cNvSpPr>
            <a:spLocks noGrp="1"/>
          </p:cNvSpPr>
          <p:nvPr>
            <p:ph type="ctrTitle"/>
          </p:nvPr>
        </p:nvSpPr>
        <p:spPr/>
        <p:txBody>
          <a:bodyPr/>
          <a:lstStyle/>
          <a:p>
            <a:r>
              <a:rPr lang="sv-SE" dirty="0"/>
              <a:t>Senaste resultaten från Riksstroke</a:t>
            </a:r>
          </a:p>
        </p:txBody>
      </p:sp>
      <p:sp>
        <p:nvSpPr>
          <p:cNvPr id="3" name="Underrubrik 2">
            <a:extLst>
              <a:ext uri="{FF2B5EF4-FFF2-40B4-BE49-F238E27FC236}">
                <a16:creationId xmlns:a16="http://schemas.microsoft.com/office/drawing/2014/main" id="{BB9D5C56-C6DC-53E5-A8D6-136E36352F29}"/>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236569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131A-6274-30BF-8CE3-8012AEE897F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FF65E6B-5552-2CAD-B51A-4911B5325234}"/>
              </a:ext>
            </a:extLst>
          </p:cNvPr>
          <p:cNvSpPr>
            <a:spLocks noGrp="1"/>
          </p:cNvSpPr>
          <p:nvPr>
            <p:ph type="title"/>
          </p:nvPr>
        </p:nvSpPr>
        <p:spPr/>
        <p:txBody>
          <a:bodyPr>
            <a:normAutofit/>
          </a:bodyPr>
          <a:lstStyle/>
          <a:p>
            <a:pPr algn="ctr"/>
            <a:r>
              <a:rPr lang="sv-SE" sz="2800" dirty="0"/>
              <a:t>Dagens program</a:t>
            </a:r>
          </a:p>
        </p:txBody>
      </p:sp>
      <p:sp>
        <p:nvSpPr>
          <p:cNvPr id="3" name="Underrubrik 2">
            <a:extLst>
              <a:ext uri="{FF2B5EF4-FFF2-40B4-BE49-F238E27FC236}">
                <a16:creationId xmlns:a16="http://schemas.microsoft.com/office/drawing/2014/main" id="{34CA8082-C776-BA98-C8C5-A6B1868294F1}"/>
              </a:ext>
            </a:extLst>
          </p:cNvPr>
          <p:cNvSpPr>
            <a:spLocks noGrp="1"/>
          </p:cNvSpPr>
          <p:nvPr>
            <p:ph idx="1"/>
          </p:nvPr>
        </p:nvSpPr>
        <p:spPr/>
        <p:txBody>
          <a:bodyPr>
            <a:normAutofit fontScale="92500" lnSpcReduction="20000"/>
          </a:bodyPr>
          <a:lstStyle/>
          <a:p>
            <a:pPr marL="514350" lvl="1" indent="-514350" algn="l">
              <a:buFont typeface="+mj-lt"/>
              <a:buAutoNum type="arabicPeriod"/>
            </a:pPr>
            <a:r>
              <a:rPr lang="sv-SE" dirty="0">
                <a:solidFill>
                  <a:schemeClr val="tx2">
                    <a:lumMod val="60000"/>
                    <a:lumOff val="40000"/>
                  </a:schemeClr>
                </a:solidFill>
              </a:rPr>
              <a:t>Mötets öppnande och praktisk information</a:t>
            </a:r>
          </a:p>
          <a:p>
            <a:pPr marL="514350" lvl="1" indent="-514350" algn="l">
              <a:buFont typeface="+mj-lt"/>
              <a:buAutoNum type="arabicPeriod"/>
            </a:pPr>
            <a:r>
              <a:rPr lang="sv-SE" dirty="0">
                <a:solidFill>
                  <a:schemeClr val="tx2">
                    <a:lumMod val="60000"/>
                    <a:lumOff val="40000"/>
                  </a:schemeClr>
                </a:solidFill>
              </a:rPr>
              <a:t>Senaste resultaten från Riksstroke</a:t>
            </a:r>
          </a:p>
          <a:p>
            <a:pPr marL="514350" lvl="1" indent="-514350" algn="l">
              <a:buFont typeface="+mj-lt"/>
              <a:buAutoNum type="arabicPeriod"/>
            </a:pPr>
            <a:r>
              <a:rPr lang="sv-SE" dirty="0">
                <a:solidFill>
                  <a:schemeClr val="tx2">
                    <a:lumMod val="60000"/>
                    <a:lumOff val="40000"/>
                  </a:schemeClr>
                </a:solidFill>
              </a:rPr>
              <a:t>Information från Riksstroke</a:t>
            </a:r>
          </a:p>
          <a:p>
            <a:pPr marL="514350" lvl="1" indent="-514350" algn="l">
              <a:buFont typeface="+mj-lt"/>
              <a:buAutoNum type="arabicPeriod"/>
            </a:pPr>
            <a:r>
              <a:rPr lang="sv-SE" dirty="0">
                <a:solidFill>
                  <a:schemeClr val="tx1"/>
                </a:solidFill>
              </a:rPr>
              <a:t>Riksstroke@INCA</a:t>
            </a:r>
          </a:p>
          <a:p>
            <a:pPr marL="0" lvl="1" algn="l"/>
            <a:r>
              <a:rPr lang="sv-SE" dirty="0">
                <a:solidFill>
                  <a:schemeClr val="tx1"/>
                </a:solidFill>
              </a:rPr>
              <a:t>	  Lunch</a:t>
            </a:r>
          </a:p>
          <a:p>
            <a:pPr marL="514350" lvl="1" indent="-514350" algn="l">
              <a:buAutoNum type="arabicPeriod" startAt="5"/>
            </a:pPr>
            <a:r>
              <a:rPr lang="sv-SE" dirty="0">
                <a:solidFill>
                  <a:schemeClr val="tx1"/>
                </a:solidFill>
              </a:rPr>
              <a:t>Formulär 2026</a:t>
            </a:r>
          </a:p>
          <a:p>
            <a:pPr marL="514350" lvl="1" indent="-514350" algn="l">
              <a:buAutoNum type="arabicPeriod" startAt="5"/>
            </a:pPr>
            <a:r>
              <a:rPr lang="sv-SE" dirty="0">
                <a:solidFill>
                  <a:schemeClr val="tx1"/>
                </a:solidFill>
              </a:rPr>
              <a:t>Registeringsfrågor</a:t>
            </a:r>
          </a:p>
          <a:p>
            <a:pPr marL="514350" lvl="1" indent="-514350" algn="l">
              <a:buAutoNum type="arabicPeriod" startAt="5"/>
            </a:pPr>
            <a:r>
              <a:rPr lang="sv-SE" dirty="0">
                <a:solidFill>
                  <a:schemeClr val="tx1"/>
                </a:solidFill>
              </a:rPr>
              <a:t>Info EVAS</a:t>
            </a:r>
          </a:p>
          <a:p>
            <a:pPr marL="514350" lvl="1" indent="-514350" algn="l">
              <a:buAutoNum type="arabicPeriod" startAt="5"/>
            </a:pPr>
            <a:r>
              <a:rPr lang="sv-SE" dirty="0">
                <a:solidFill>
                  <a:schemeClr val="tx1"/>
                </a:solidFill>
              </a:rPr>
              <a:t>Aktuell forskning och pågående studier med Riksstrokedata</a:t>
            </a:r>
          </a:p>
          <a:p>
            <a:pPr marL="0" lvl="1" algn="l"/>
            <a:r>
              <a:rPr lang="sv-SE" dirty="0">
                <a:solidFill>
                  <a:schemeClr val="accent1"/>
                </a:solidFill>
              </a:rPr>
              <a:t>9.     </a:t>
            </a:r>
            <a:r>
              <a:rPr lang="sv-SE" dirty="0">
                <a:solidFill>
                  <a:schemeClr val="tx1"/>
                </a:solidFill>
              </a:rPr>
              <a:t>Riksstrokepriset </a:t>
            </a:r>
          </a:p>
          <a:p>
            <a:pPr marL="0" lvl="1" algn="l"/>
            <a:r>
              <a:rPr lang="sv-SE" dirty="0">
                <a:solidFill>
                  <a:srgbClr val="C00000"/>
                </a:solidFill>
              </a:rPr>
              <a:t>	  Bensträckare</a:t>
            </a:r>
            <a:endParaRPr lang="sv-SE" dirty="0">
              <a:solidFill>
                <a:schemeClr val="tx1"/>
              </a:solidFill>
            </a:endParaRPr>
          </a:p>
          <a:p>
            <a:pPr marL="0" lvl="1" algn="l"/>
            <a:r>
              <a:rPr lang="sv-SE" dirty="0">
                <a:solidFill>
                  <a:schemeClr val="accent1"/>
                </a:solidFill>
              </a:rPr>
              <a:t>10.   </a:t>
            </a:r>
            <a:r>
              <a:rPr lang="sv-SE" dirty="0"/>
              <a:t>Riksstroke@INCA (repris av förmiddagens demo)</a:t>
            </a:r>
          </a:p>
          <a:p>
            <a:pPr marL="0" lvl="1" algn="l"/>
            <a:endParaRPr lang="sv-SE" baseline="0" dirty="0">
              <a:solidFill>
                <a:srgbClr val="C00000"/>
              </a:solidFill>
            </a:endParaRPr>
          </a:p>
          <a:p>
            <a:pPr marL="0" lvl="1" algn="l"/>
            <a:r>
              <a:rPr lang="sv-SE" baseline="0" dirty="0">
                <a:solidFill>
                  <a:srgbClr val="C00000"/>
                </a:solidFill>
              </a:rPr>
              <a:t>	 Avslut ca 15.30</a:t>
            </a:r>
          </a:p>
          <a:p>
            <a:pPr marL="0" lvl="1" algn="l"/>
            <a:endParaRPr lang="sv-SE" baseline="0" dirty="0">
              <a:solidFill>
                <a:srgbClr val="C00000"/>
              </a:solidFill>
            </a:endParaRPr>
          </a:p>
          <a:p>
            <a:pPr marL="514350" lvl="1" indent="-514350" algn="l">
              <a:buFont typeface="+mj-lt"/>
              <a:buAutoNum type="arabicPeriod"/>
            </a:pPr>
            <a:endParaRPr lang="sv-SE" dirty="0"/>
          </a:p>
        </p:txBody>
      </p:sp>
    </p:spTree>
    <p:extLst>
      <p:ext uri="{BB962C8B-B14F-4D97-AF65-F5344CB8AC3E}">
        <p14:creationId xmlns:p14="http://schemas.microsoft.com/office/powerpoint/2010/main" val="2775664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F4E991-4178-2274-C424-8411344E4AED}"/>
              </a:ext>
            </a:extLst>
          </p:cNvPr>
          <p:cNvSpPr>
            <a:spLocks noGrp="1"/>
          </p:cNvSpPr>
          <p:nvPr>
            <p:ph type="ctrTitle"/>
          </p:nvPr>
        </p:nvSpPr>
        <p:spPr/>
        <p:txBody>
          <a:bodyPr/>
          <a:lstStyle/>
          <a:p>
            <a:r>
              <a:rPr lang="sv-SE" dirty="0"/>
              <a:t>Riksstroke@INCA</a:t>
            </a:r>
          </a:p>
        </p:txBody>
      </p:sp>
      <p:sp>
        <p:nvSpPr>
          <p:cNvPr id="3" name="Underrubrik 2">
            <a:extLst>
              <a:ext uri="{FF2B5EF4-FFF2-40B4-BE49-F238E27FC236}">
                <a16:creationId xmlns:a16="http://schemas.microsoft.com/office/drawing/2014/main" id="{8747A8F4-FF92-0E56-52EF-D61DF49C3E94}"/>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318332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BCA1F-9959-3239-7B11-CDAB3E3B1B3E}"/>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81346FD9-4F03-6623-DE76-B51B4FE86E0F}"/>
              </a:ext>
            </a:extLst>
          </p:cNvPr>
          <p:cNvSpPr>
            <a:spLocks noGrp="1"/>
          </p:cNvSpPr>
          <p:nvPr>
            <p:ph type="title"/>
          </p:nvPr>
        </p:nvSpPr>
        <p:spPr/>
        <p:txBody>
          <a:bodyPr/>
          <a:lstStyle/>
          <a:p>
            <a:pPr algn="ctr"/>
            <a:r>
              <a:rPr lang="sv-SE" dirty="0" err="1"/>
              <a:t>Riksstroke@INCA</a:t>
            </a:r>
            <a:r>
              <a:rPr lang="sv-SE" dirty="0"/>
              <a:t> Formulär</a:t>
            </a:r>
          </a:p>
        </p:txBody>
      </p:sp>
      <p:sp>
        <p:nvSpPr>
          <p:cNvPr id="3" name="Platshållare för innehåll 2">
            <a:extLst>
              <a:ext uri="{FF2B5EF4-FFF2-40B4-BE49-F238E27FC236}">
                <a16:creationId xmlns:a16="http://schemas.microsoft.com/office/drawing/2014/main" id="{66801464-1AB9-9B36-273A-57E24AE28184}"/>
              </a:ext>
            </a:extLst>
          </p:cNvPr>
          <p:cNvSpPr>
            <a:spLocks noGrp="1"/>
          </p:cNvSpPr>
          <p:nvPr>
            <p:ph idx="1"/>
          </p:nvPr>
        </p:nvSpPr>
        <p:spPr/>
        <p:txBody>
          <a:bodyPr/>
          <a:lstStyle/>
          <a:p>
            <a:pPr fontAlgn="base"/>
            <a:r>
              <a:rPr lang="sv-SE" dirty="0"/>
              <a:t>Anpassad efter vårdförloppet Stroke-TIA</a:t>
            </a:r>
            <a:r>
              <a:rPr lang="en-US" dirty="0"/>
              <a:t>​</a:t>
            </a:r>
          </a:p>
          <a:p>
            <a:pPr fontAlgn="base"/>
            <a:r>
              <a:rPr lang="en-US" dirty="0" err="1"/>
              <a:t>Anpassad</a:t>
            </a:r>
            <a:r>
              <a:rPr lang="en-US" dirty="0"/>
              <a:t> för </a:t>
            </a:r>
            <a:r>
              <a:rPr lang="en-US" dirty="0" err="1"/>
              <a:t>att</a:t>
            </a:r>
            <a:r>
              <a:rPr lang="en-US" dirty="0"/>
              <a:t> </a:t>
            </a:r>
            <a:r>
              <a:rPr lang="en-US" dirty="0" err="1"/>
              <a:t>underlätta</a:t>
            </a:r>
            <a:r>
              <a:rPr lang="en-US" dirty="0"/>
              <a:t> </a:t>
            </a:r>
            <a:r>
              <a:rPr lang="en-US" dirty="0" err="1"/>
              <a:t>registrering</a:t>
            </a:r>
            <a:r>
              <a:rPr lang="en-US" dirty="0"/>
              <a:t> </a:t>
            </a:r>
            <a:r>
              <a:rPr lang="en-US" dirty="0" err="1"/>
              <a:t>där</a:t>
            </a:r>
            <a:r>
              <a:rPr lang="en-US" dirty="0"/>
              <a:t> </a:t>
            </a:r>
            <a:r>
              <a:rPr lang="en-US" dirty="0" err="1"/>
              <a:t>patienten</a:t>
            </a:r>
            <a:r>
              <a:rPr lang="en-US" dirty="0"/>
              <a:t> </a:t>
            </a:r>
            <a:r>
              <a:rPr lang="en-US" dirty="0" err="1"/>
              <a:t>förflyttas</a:t>
            </a:r>
            <a:r>
              <a:rPr lang="en-US" dirty="0"/>
              <a:t> </a:t>
            </a:r>
            <a:r>
              <a:rPr lang="en-US" dirty="0" err="1"/>
              <a:t>mellan</a:t>
            </a:r>
            <a:r>
              <a:rPr lang="en-US" dirty="0"/>
              <a:t> </a:t>
            </a:r>
            <a:r>
              <a:rPr lang="en-US" dirty="0" err="1"/>
              <a:t>sjukhus</a:t>
            </a:r>
            <a:r>
              <a:rPr lang="en-US" dirty="0"/>
              <a:t> </a:t>
            </a:r>
            <a:r>
              <a:rPr lang="en-US" dirty="0" err="1"/>
              <a:t>och</a:t>
            </a:r>
            <a:r>
              <a:rPr lang="en-US" dirty="0"/>
              <a:t> </a:t>
            </a:r>
            <a:r>
              <a:rPr lang="en-US" dirty="0" err="1"/>
              <a:t>sjukhusen</a:t>
            </a:r>
            <a:r>
              <a:rPr lang="en-US" dirty="0"/>
              <a:t> </a:t>
            </a:r>
            <a:r>
              <a:rPr lang="en-US" dirty="0" err="1"/>
              <a:t>behöver</a:t>
            </a:r>
            <a:r>
              <a:rPr lang="en-US" dirty="0"/>
              <a:t> bara </a:t>
            </a:r>
            <a:r>
              <a:rPr lang="en-US" dirty="0" err="1"/>
              <a:t>registrera</a:t>
            </a:r>
            <a:r>
              <a:rPr lang="en-US" dirty="0"/>
              <a:t> sin </a:t>
            </a:r>
            <a:r>
              <a:rPr lang="en-US" dirty="0" err="1"/>
              <a:t>egen</a:t>
            </a:r>
            <a:r>
              <a:rPr lang="en-US" dirty="0"/>
              <a:t> del</a:t>
            </a:r>
          </a:p>
          <a:p>
            <a:pPr fontAlgn="base"/>
            <a:r>
              <a:rPr lang="sv-SE" dirty="0"/>
              <a:t>Utskrivande sjukhus (Sjukhuset som fyller i slutformuläret) </a:t>
            </a:r>
            <a:r>
              <a:rPr lang="en-US" dirty="0"/>
              <a:t>​</a:t>
            </a:r>
          </a:p>
          <a:p>
            <a:pPr marL="800100" lvl="1" indent="-342900" fontAlgn="base">
              <a:buFont typeface="Arial" panose="020B0604020202020204" pitchFamily="34" charset="0"/>
              <a:buChar char="•"/>
            </a:pPr>
            <a:r>
              <a:rPr lang="sv-SE" dirty="0"/>
              <a:t>Skall skicka ut 3-månadersuppföljning</a:t>
            </a:r>
          </a:p>
          <a:p>
            <a:pPr lvl="1" fontAlgn="base"/>
            <a:r>
              <a:rPr lang="sv-SE" dirty="0"/>
              <a:t>  (benämnd PÅ ITS-plattformen ”ägande sjukhus”)</a:t>
            </a:r>
            <a:r>
              <a:rPr lang="en-US" dirty="0"/>
              <a:t>​</a:t>
            </a:r>
          </a:p>
          <a:p>
            <a:pPr fontAlgn="base"/>
            <a:r>
              <a:rPr lang="sv-SE" dirty="0"/>
              <a:t>Statistik</a:t>
            </a:r>
            <a:r>
              <a:rPr lang="en-US" dirty="0"/>
              <a:t>​</a:t>
            </a:r>
          </a:p>
          <a:p>
            <a:endParaRPr lang="sv-SE" dirty="0"/>
          </a:p>
        </p:txBody>
      </p:sp>
    </p:spTree>
    <p:extLst>
      <p:ext uri="{BB962C8B-B14F-4D97-AF65-F5344CB8AC3E}">
        <p14:creationId xmlns:p14="http://schemas.microsoft.com/office/powerpoint/2010/main" val="2879105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0134B72-21FC-3CAC-3855-96C90D8817DE}"/>
              </a:ext>
            </a:extLst>
          </p:cNvPr>
          <p:cNvSpPr>
            <a:spLocks noGrp="1"/>
          </p:cNvSpPr>
          <p:nvPr>
            <p:ph type="title"/>
          </p:nvPr>
        </p:nvSpPr>
        <p:spPr/>
        <p:txBody>
          <a:bodyPr/>
          <a:lstStyle/>
          <a:p>
            <a:pPr algn="ctr"/>
            <a:r>
              <a:rPr lang="sv-SE" dirty="0" err="1"/>
              <a:t>Riksstroke@INCA</a:t>
            </a:r>
            <a:r>
              <a:rPr lang="sv-SE" dirty="0"/>
              <a:t> Pappersformulär</a:t>
            </a:r>
          </a:p>
        </p:txBody>
      </p:sp>
      <p:pic>
        <p:nvPicPr>
          <p:cNvPr id="6" name="Platshållare för innehåll 5">
            <a:extLst>
              <a:ext uri="{FF2B5EF4-FFF2-40B4-BE49-F238E27FC236}">
                <a16:creationId xmlns:a16="http://schemas.microsoft.com/office/drawing/2014/main" id="{C1079ABF-8504-EEEF-596D-31296A11A4AC}"/>
              </a:ext>
            </a:extLst>
          </p:cNvPr>
          <p:cNvPicPr>
            <a:picLocks noGrp="1" noChangeAspect="1"/>
          </p:cNvPicPr>
          <p:nvPr>
            <p:ph idx="1"/>
          </p:nvPr>
        </p:nvPicPr>
        <p:blipFill>
          <a:blip r:embed="rId2"/>
          <a:stretch>
            <a:fillRect/>
          </a:stretch>
        </p:blipFill>
        <p:spPr>
          <a:xfrm>
            <a:off x="3252283" y="1825625"/>
            <a:ext cx="5687433" cy="4351338"/>
          </a:xfrm>
          <a:prstGeom prst="rect">
            <a:avLst/>
          </a:prstGeom>
        </p:spPr>
      </p:pic>
    </p:spTree>
    <p:extLst>
      <p:ext uri="{BB962C8B-B14F-4D97-AF65-F5344CB8AC3E}">
        <p14:creationId xmlns:p14="http://schemas.microsoft.com/office/powerpoint/2010/main" val="3927767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77D5-62CF-B773-2D21-9CE5970588F2}"/>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50E3F873-E12F-99B9-F8C5-05DEB35DBC81}"/>
              </a:ext>
            </a:extLst>
          </p:cNvPr>
          <p:cNvSpPr>
            <a:spLocks noGrp="1"/>
          </p:cNvSpPr>
          <p:nvPr>
            <p:ph type="title"/>
          </p:nvPr>
        </p:nvSpPr>
        <p:spPr/>
        <p:txBody>
          <a:bodyPr/>
          <a:lstStyle/>
          <a:p>
            <a:pPr algn="ctr"/>
            <a:r>
              <a:rPr lang="sv-SE" dirty="0" err="1"/>
              <a:t>Rikstroke@INCA</a:t>
            </a:r>
            <a:r>
              <a:rPr lang="sv-SE" dirty="0"/>
              <a:t>   Formulär/Flikar </a:t>
            </a:r>
          </a:p>
        </p:txBody>
      </p:sp>
      <p:pic>
        <p:nvPicPr>
          <p:cNvPr id="7" name="Bildobjekt 6">
            <a:extLst>
              <a:ext uri="{FF2B5EF4-FFF2-40B4-BE49-F238E27FC236}">
                <a16:creationId xmlns:a16="http://schemas.microsoft.com/office/drawing/2014/main" id="{E660DE4A-D47F-E9E8-DA1F-67C1AE952912}"/>
              </a:ext>
            </a:extLst>
          </p:cNvPr>
          <p:cNvPicPr>
            <a:picLocks noChangeAspect="1"/>
          </p:cNvPicPr>
          <p:nvPr/>
        </p:nvPicPr>
        <p:blipFill>
          <a:blip r:embed="rId2"/>
          <a:stretch>
            <a:fillRect/>
          </a:stretch>
        </p:blipFill>
        <p:spPr>
          <a:xfrm>
            <a:off x="1809750" y="1690688"/>
            <a:ext cx="8572500" cy="4257675"/>
          </a:xfrm>
          <a:prstGeom prst="rect">
            <a:avLst/>
          </a:prstGeom>
        </p:spPr>
      </p:pic>
    </p:spTree>
    <p:extLst>
      <p:ext uri="{BB962C8B-B14F-4D97-AF65-F5344CB8AC3E}">
        <p14:creationId xmlns:p14="http://schemas.microsoft.com/office/powerpoint/2010/main" val="1720958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AFD9-B681-E7F0-3207-8F8B1E4C3FE6}"/>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69250D24-4E56-3A85-897A-2187A6E31357}"/>
              </a:ext>
            </a:extLst>
          </p:cNvPr>
          <p:cNvSpPr>
            <a:spLocks noGrp="1"/>
          </p:cNvSpPr>
          <p:nvPr>
            <p:ph type="title"/>
          </p:nvPr>
        </p:nvSpPr>
        <p:spPr/>
        <p:txBody>
          <a:bodyPr/>
          <a:lstStyle/>
          <a:p>
            <a:pPr algn="ctr"/>
            <a:r>
              <a:rPr lang="sv-SE" dirty="0" err="1"/>
              <a:t>Rikstroke@INCA</a:t>
            </a:r>
            <a:r>
              <a:rPr lang="sv-SE" dirty="0"/>
              <a:t> formulärflöde-registrering</a:t>
            </a:r>
          </a:p>
        </p:txBody>
      </p:sp>
      <p:pic>
        <p:nvPicPr>
          <p:cNvPr id="2050" name="Picture 2">
            <a:extLst>
              <a:ext uri="{FF2B5EF4-FFF2-40B4-BE49-F238E27FC236}">
                <a16:creationId xmlns:a16="http://schemas.microsoft.com/office/drawing/2014/main" id="{5EF9D968-8E1A-3C2F-E76D-93336A8AC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1690688"/>
            <a:ext cx="7629525" cy="40767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ak pilkoppling 5">
            <a:extLst>
              <a:ext uri="{FF2B5EF4-FFF2-40B4-BE49-F238E27FC236}">
                <a16:creationId xmlns:a16="http://schemas.microsoft.com/office/drawing/2014/main" id="{14CA4E9A-8DA7-5D7B-1000-68DD68D6372A}"/>
              </a:ext>
            </a:extLst>
          </p:cNvPr>
          <p:cNvCxnSpPr/>
          <p:nvPr/>
        </p:nvCxnSpPr>
        <p:spPr>
          <a:xfrm flipH="1">
            <a:off x="5192785" y="5352176"/>
            <a:ext cx="5788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50AA8B02-71B2-916D-C9BC-776F6FE0708A}"/>
              </a:ext>
            </a:extLst>
          </p:cNvPr>
          <p:cNvSpPr txBox="1"/>
          <p:nvPr/>
        </p:nvSpPr>
        <p:spPr>
          <a:xfrm>
            <a:off x="5847127" y="5167618"/>
            <a:ext cx="1442906" cy="377505"/>
          </a:xfrm>
          <a:prstGeom prst="rect">
            <a:avLst/>
          </a:prstGeom>
          <a:noFill/>
        </p:spPr>
        <p:txBody>
          <a:bodyPr wrap="square" rtlCol="0">
            <a:spAutoFit/>
          </a:bodyPr>
          <a:lstStyle/>
          <a:p>
            <a:r>
              <a:rPr lang="sv-SE" dirty="0"/>
              <a:t>”Vänthall”</a:t>
            </a:r>
          </a:p>
        </p:txBody>
      </p:sp>
    </p:spTree>
    <p:extLst>
      <p:ext uri="{BB962C8B-B14F-4D97-AF65-F5344CB8AC3E}">
        <p14:creationId xmlns:p14="http://schemas.microsoft.com/office/powerpoint/2010/main" val="752607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24E9BB-4C42-E866-A96E-E84F6050F66B}"/>
              </a:ext>
            </a:extLst>
          </p:cNvPr>
          <p:cNvSpPr>
            <a:spLocks noGrp="1"/>
          </p:cNvSpPr>
          <p:nvPr>
            <p:ph type="ctrTitle"/>
          </p:nvPr>
        </p:nvSpPr>
        <p:spPr/>
        <p:txBody>
          <a:bodyPr/>
          <a:lstStyle/>
          <a:p>
            <a:r>
              <a:rPr lang="sv-SE" dirty="0"/>
              <a:t>Riksstroke@INCA</a:t>
            </a:r>
          </a:p>
        </p:txBody>
      </p:sp>
      <p:sp>
        <p:nvSpPr>
          <p:cNvPr id="3" name="Underrubrik 2">
            <a:extLst>
              <a:ext uri="{FF2B5EF4-FFF2-40B4-BE49-F238E27FC236}">
                <a16:creationId xmlns:a16="http://schemas.microsoft.com/office/drawing/2014/main" id="{8F21390F-1E3D-8631-0E10-AFA2D672C375}"/>
              </a:ext>
            </a:extLst>
          </p:cNvPr>
          <p:cNvSpPr>
            <a:spLocks noGrp="1"/>
          </p:cNvSpPr>
          <p:nvPr>
            <p:ph type="subTitle" idx="1"/>
          </p:nvPr>
        </p:nvSpPr>
        <p:spPr/>
        <p:txBody>
          <a:bodyPr/>
          <a:lstStyle/>
          <a:p>
            <a:endParaRPr lang="sv-SE" dirty="0"/>
          </a:p>
        </p:txBody>
      </p:sp>
      <p:pic>
        <p:nvPicPr>
          <p:cNvPr id="5" name="Bildobjekt 4" descr="En bild som visar text, skärmbild, programvara, Webbsida&#10;&#10;AI-genererat innehåll kan vara felaktigt.">
            <a:extLst>
              <a:ext uri="{FF2B5EF4-FFF2-40B4-BE49-F238E27FC236}">
                <a16:creationId xmlns:a16="http://schemas.microsoft.com/office/drawing/2014/main" id="{0E7CB321-1DC7-0ED3-7CDA-5BCF84C2C8BF}"/>
              </a:ext>
            </a:extLst>
          </p:cNvPr>
          <p:cNvPicPr>
            <a:picLocks noChangeAspect="1"/>
          </p:cNvPicPr>
          <p:nvPr/>
        </p:nvPicPr>
        <p:blipFill>
          <a:blip r:embed="rId2"/>
          <a:stretch>
            <a:fillRect/>
          </a:stretch>
        </p:blipFill>
        <p:spPr>
          <a:xfrm>
            <a:off x="1325462" y="1266337"/>
            <a:ext cx="9513114" cy="5134464"/>
          </a:xfrm>
          <a:prstGeom prst="rect">
            <a:avLst/>
          </a:prstGeom>
        </p:spPr>
      </p:pic>
      <p:sp>
        <p:nvSpPr>
          <p:cNvPr id="4" name="Rubrik 1">
            <a:extLst>
              <a:ext uri="{FF2B5EF4-FFF2-40B4-BE49-F238E27FC236}">
                <a16:creationId xmlns:a16="http://schemas.microsoft.com/office/drawing/2014/main" id="{BD541BA8-6DC1-ECCB-DA5F-BC75B1B10C9A}"/>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endParaRPr lang="sv-SE" sz="2800" dirty="0"/>
          </a:p>
        </p:txBody>
      </p:sp>
    </p:spTree>
    <p:extLst>
      <p:ext uri="{BB962C8B-B14F-4D97-AF65-F5344CB8AC3E}">
        <p14:creationId xmlns:p14="http://schemas.microsoft.com/office/powerpoint/2010/main" val="899945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A455-8FCA-D0B9-CB8B-6519B940281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2D007C4-A5B0-B2C8-714A-56C052B7C738}"/>
              </a:ext>
            </a:extLst>
          </p:cNvPr>
          <p:cNvSpPr>
            <a:spLocks noGrp="1"/>
          </p:cNvSpPr>
          <p:nvPr>
            <p:ph type="ctrTitle"/>
          </p:nvPr>
        </p:nvSpPr>
        <p:spPr>
          <a:xfrm>
            <a:off x="1275127" y="1122363"/>
            <a:ext cx="9940954" cy="5018378"/>
          </a:xfrm>
        </p:spPr>
        <p:txBody>
          <a:bodyPr/>
          <a:lstStyle/>
          <a:p>
            <a:endParaRPr lang="sv-SE" dirty="0"/>
          </a:p>
        </p:txBody>
      </p:sp>
      <p:sp>
        <p:nvSpPr>
          <p:cNvPr id="4" name="Rubrik 1">
            <a:extLst>
              <a:ext uri="{FF2B5EF4-FFF2-40B4-BE49-F238E27FC236}">
                <a16:creationId xmlns:a16="http://schemas.microsoft.com/office/drawing/2014/main" id="{F83DD378-E508-C703-ACCA-4572BB6F5064}"/>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endParaRPr lang="sv-SE" sz="2800" dirty="0"/>
          </a:p>
        </p:txBody>
      </p:sp>
      <p:pic>
        <p:nvPicPr>
          <p:cNvPr id="7" name="Bildobjekt 6" descr="En bild som visar text, skärmbild, nummer, programvara&#10;&#10;AI-genererat innehåll kan vara felaktigt.">
            <a:extLst>
              <a:ext uri="{FF2B5EF4-FFF2-40B4-BE49-F238E27FC236}">
                <a16:creationId xmlns:a16="http://schemas.microsoft.com/office/drawing/2014/main" id="{34F056BF-EF2F-28A6-2BB9-BBA6066A9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49" y="992936"/>
            <a:ext cx="10382251" cy="5379289"/>
          </a:xfrm>
          <a:prstGeom prst="rect">
            <a:avLst/>
          </a:prstGeom>
        </p:spPr>
      </p:pic>
    </p:spTree>
    <p:extLst>
      <p:ext uri="{BB962C8B-B14F-4D97-AF65-F5344CB8AC3E}">
        <p14:creationId xmlns:p14="http://schemas.microsoft.com/office/powerpoint/2010/main" val="4135003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7E1AB-47BA-57D7-DFF1-A0DF926FB77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A6888CF-34A3-DFAD-CCD9-FD037BB0BB9E}"/>
              </a:ext>
            </a:extLst>
          </p:cNvPr>
          <p:cNvSpPr>
            <a:spLocks noGrp="1"/>
          </p:cNvSpPr>
          <p:nvPr>
            <p:ph type="ctrTitle"/>
          </p:nvPr>
        </p:nvSpPr>
        <p:spPr>
          <a:xfrm>
            <a:off x="1275127" y="1122363"/>
            <a:ext cx="9940954" cy="5018378"/>
          </a:xfrm>
        </p:spPr>
        <p:txBody>
          <a:bodyPr/>
          <a:lstStyle/>
          <a:p>
            <a:endParaRPr lang="sv-SE" dirty="0"/>
          </a:p>
        </p:txBody>
      </p:sp>
      <p:sp>
        <p:nvSpPr>
          <p:cNvPr id="4" name="Rubrik 1">
            <a:extLst>
              <a:ext uri="{FF2B5EF4-FFF2-40B4-BE49-F238E27FC236}">
                <a16:creationId xmlns:a16="http://schemas.microsoft.com/office/drawing/2014/main" id="{3EA75BDA-6D71-45EB-2662-AD28B492E869}"/>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endParaRPr lang="sv-SE" sz="2800" dirty="0"/>
          </a:p>
        </p:txBody>
      </p:sp>
      <p:pic>
        <p:nvPicPr>
          <p:cNvPr id="5" name="Bildobjekt 4" descr="En bild som visar text, skärmbild, nummer, Teckensnitt">
            <a:extLst>
              <a:ext uri="{FF2B5EF4-FFF2-40B4-BE49-F238E27FC236}">
                <a16:creationId xmlns:a16="http://schemas.microsoft.com/office/drawing/2014/main" id="{3B93A939-AA7D-C502-0B66-226ADFE46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492" y="992936"/>
            <a:ext cx="10515600" cy="5445960"/>
          </a:xfrm>
          <a:prstGeom prst="rect">
            <a:avLst/>
          </a:prstGeom>
        </p:spPr>
      </p:pic>
    </p:spTree>
    <p:extLst>
      <p:ext uri="{BB962C8B-B14F-4D97-AF65-F5344CB8AC3E}">
        <p14:creationId xmlns:p14="http://schemas.microsoft.com/office/powerpoint/2010/main" val="2906583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75D3D-3BB9-6E08-F83B-202543E23676}"/>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759332E7-6370-E864-0767-D5A505679C20}"/>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endParaRPr lang="sv-SE" sz="2800" dirty="0"/>
          </a:p>
        </p:txBody>
      </p:sp>
      <p:pic>
        <p:nvPicPr>
          <p:cNvPr id="6" name="Bildobjekt 5" descr="En bild som visar text, skärmbild, nummer, linje&#10;&#10;AI-genererat innehåll kan vara felaktigt.">
            <a:extLst>
              <a:ext uri="{FF2B5EF4-FFF2-40B4-BE49-F238E27FC236}">
                <a16:creationId xmlns:a16="http://schemas.microsoft.com/office/drawing/2014/main" id="{F3FCE671-B15B-66CD-5B9B-6964D7A45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576" y="1222219"/>
            <a:ext cx="10240224" cy="4418090"/>
          </a:xfrm>
          <a:prstGeom prst="rect">
            <a:avLst/>
          </a:prstGeom>
        </p:spPr>
      </p:pic>
    </p:spTree>
    <p:extLst>
      <p:ext uri="{BB962C8B-B14F-4D97-AF65-F5344CB8AC3E}">
        <p14:creationId xmlns:p14="http://schemas.microsoft.com/office/powerpoint/2010/main" val="650955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C282915-C323-43D5-804A-3D4ACFAF84CC}"/>
              </a:ext>
            </a:extLst>
          </p:cNvPr>
          <p:cNvSpPr>
            <a:spLocks noGrp="1"/>
          </p:cNvSpPr>
          <p:nvPr>
            <p:ph type="subTitle" idx="1"/>
          </p:nvPr>
        </p:nvSpPr>
        <p:spPr>
          <a:xfrm>
            <a:off x="3409249" y="4163628"/>
            <a:ext cx="7772400" cy="1470026"/>
          </a:xfrm>
        </p:spPr>
        <p:txBody>
          <a:bodyPr>
            <a:normAutofit/>
          </a:bodyPr>
          <a:lstStyle/>
          <a:p>
            <a:pPr>
              <a:defRPr/>
            </a:pPr>
            <a:endParaRPr lang="sv-SE" dirty="0"/>
          </a:p>
          <a:p>
            <a:pPr lvl="1">
              <a:defRPr/>
            </a:pPr>
            <a:r>
              <a:rPr lang="sv-SE" dirty="0">
                <a:solidFill>
                  <a:schemeClr val="accent1">
                    <a:lumMod val="75000"/>
                  </a:schemeClr>
                </a:solidFill>
              </a:rPr>
              <a:t>Mia von Euler</a:t>
            </a:r>
          </a:p>
          <a:p>
            <a:pPr lvl="1">
              <a:defRPr/>
            </a:pPr>
            <a:r>
              <a:rPr lang="sv-SE" dirty="0">
                <a:solidFill>
                  <a:schemeClr val="accent1">
                    <a:lumMod val="75000"/>
                  </a:schemeClr>
                </a:solidFill>
              </a:rPr>
              <a:t>Registerhållare Riksstroke</a:t>
            </a:r>
          </a:p>
          <a:p>
            <a:pPr lvl="1">
              <a:defRPr/>
            </a:pPr>
            <a:r>
              <a:rPr lang="sv-SE" dirty="0">
                <a:solidFill>
                  <a:schemeClr val="accent1">
                    <a:lumMod val="75000"/>
                  </a:schemeClr>
                </a:solidFill>
              </a:rPr>
              <a:t>Professor, Sophiahemmet, Stockholm</a:t>
            </a:r>
          </a:p>
        </p:txBody>
      </p:sp>
      <p:sp>
        <p:nvSpPr>
          <p:cNvPr id="2" name="Title 1">
            <a:extLst>
              <a:ext uri="{FF2B5EF4-FFF2-40B4-BE49-F238E27FC236}">
                <a16:creationId xmlns:a16="http://schemas.microsoft.com/office/drawing/2014/main" id="{352E88C6-E324-CFCA-77CF-A7F1E957672E}"/>
              </a:ext>
            </a:extLst>
          </p:cNvPr>
          <p:cNvSpPr>
            <a:spLocks noGrp="1"/>
          </p:cNvSpPr>
          <p:nvPr>
            <p:ph type="ctrTitle"/>
          </p:nvPr>
        </p:nvSpPr>
        <p:spPr>
          <a:xfrm>
            <a:off x="5129517" y="1558009"/>
            <a:ext cx="4653112" cy="1870990"/>
          </a:xfrm>
        </p:spPr>
        <p:txBody>
          <a:bodyPr>
            <a:normAutofit fontScale="90000"/>
          </a:bodyPr>
          <a:lstStyle/>
          <a:p>
            <a:r>
              <a:rPr lang="sv-SE" b="1" dirty="0">
                <a:latin typeface="Arial" panose="020B0604020202020204" pitchFamily="34" charset="0"/>
                <a:cs typeface="Arial" panose="020B0604020202020204" pitchFamily="34" charset="0"/>
              </a:rPr>
              <a:t>Riksstrokedata</a:t>
            </a:r>
            <a:br>
              <a:rPr lang="sv-SE" b="1" dirty="0">
                <a:latin typeface="Arial" panose="020B0604020202020204" pitchFamily="34" charset="0"/>
                <a:cs typeface="Arial" panose="020B0604020202020204" pitchFamily="34" charset="0"/>
              </a:rPr>
            </a:br>
            <a:r>
              <a:rPr lang="sv-SE" b="1" dirty="0">
                <a:latin typeface="Arial" panose="020B0604020202020204" pitchFamily="34" charset="0"/>
                <a:cs typeface="Arial" panose="020B0604020202020204" pitchFamily="34" charset="0"/>
              </a:rPr>
              <a:t>för 2024</a:t>
            </a:r>
          </a:p>
        </p:txBody>
      </p:sp>
      <p:pic>
        <p:nvPicPr>
          <p:cNvPr id="5" name="Bildobjekt 89">
            <a:extLst>
              <a:ext uri="{FF2B5EF4-FFF2-40B4-BE49-F238E27FC236}">
                <a16:creationId xmlns:a16="http://schemas.microsoft.com/office/drawing/2014/main" id="{70390BFC-198B-F24C-15BD-82D868E96818}"/>
              </a:ext>
            </a:extLst>
          </p:cNvPr>
          <p:cNvPicPr>
            <a:picLocks noChangeAspect="1"/>
          </p:cNvPicPr>
          <p:nvPr/>
        </p:nvPicPr>
        <p:blipFill>
          <a:blip r:embed="rId3" cstate="print">
            <a:alphaModFix amt="74000"/>
            <a:extLst>
              <a:ext uri="{28A0092B-C50C-407E-A947-70E740481C1C}">
                <a14:useLocalDpi xmlns:a14="http://schemas.microsoft.com/office/drawing/2010/main" val="0"/>
              </a:ext>
            </a:extLst>
          </a:blip>
          <a:stretch>
            <a:fillRect/>
          </a:stretch>
        </p:blipFill>
        <p:spPr>
          <a:xfrm>
            <a:off x="1713639" y="1147534"/>
            <a:ext cx="3228275" cy="4562933"/>
          </a:xfrm>
          <a:prstGeom prst="rect">
            <a:avLst/>
          </a:prstGeom>
          <a:ln>
            <a:noFill/>
          </a:ln>
          <a:effectLst>
            <a:softEdge rad="112500"/>
          </a:effectLst>
        </p:spPr>
      </p:pic>
      <p:pic>
        <p:nvPicPr>
          <p:cNvPr id="6" name="Picture 2" descr="Brain PNG">
            <a:extLst>
              <a:ext uri="{FF2B5EF4-FFF2-40B4-BE49-F238E27FC236}">
                <a16:creationId xmlns:a16="http://schemas.microsoft.com/office/drawing/2014/main" id="{CB631A3F-D18F-3752-4920-331002C8136D}"/>
              </a:ext>
            </a:extLst>
          </p:cNvPr>
          <p:cNvPicPr>
            <a:picLocks noChangeAspect="1" noChangeArrowheads="1"/>
          </p:cNvPicPr>
          <p:nvPr/>
        </p:nvPicPr>
        <p:blipFill>
          <a:blip r:embed="rId4">
            <a:alphaModFix amt="36000"/>
            <a:extLst>
              <a:ext uri="{28A0092B-C50C-407E-A947-70E740481C1C}">
                <a14:useLocalDpi xmlns:a14="http://schemas.microsoft.com/office/drawing/2010/main" val="0"/>
              </a:ext>
            </a:extLst>
          </a:blip>
          <a:srcRect/>
          <a:stretch>
            <a:fillRect/>
          </a:stretch>
        </p:blipFill>
        <p:spPr bwMode="auto">
          <a:xfrm rot="20710706">
            <a:off x="5088331" y="371260"/>
            <a:ext cx="4735485" cy="473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6739"/>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02603-0A1F-3DF4-1B8C-B5F50C87D3EB}"/>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B4B8BA05-7E92-DAAA-EC04-49CC2AD62C8B}"/>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endParaRPr lang="sv-SE" sz="2800" dirty="0"/>
          </a:p>
        </p:txBody>
      </p:sp>
      <p:pic>
        <p:nvPicPr>
          <p:cNvPr id="3" name="Bildobjekt 2" descr="En bild som visar text, skärmbild, nummer, linje&#10;&#10;AI-genererat innehåll kan vara felaktigt.">
            <a:extLst>
              <a:ext uri="{FF2B5EF4-FFF2-40B4-BE49-F238E27FC236}">
                <a16:creationId xmlns:a16="http://schemas.microsoft.com/office/drawing/2014/main" id="{41A435FB-C420-90AF-06DC-AAC3FF691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31" y="1119643"/>
            <a:ext cx="11196537" cy="4891090"/>
          </a:xfrm>
          <a:prstGeom prst="rect">
            <a:avLst/>
          </a:prstGeom>
        </p:spPr>
      </p:pic>
    </p:spTree>
    <p:extLst>
      <p:ext uri="{BB962C8B-B14F-4D97-AF65-F5344CB8AC3E}">
        <p14:creationId xmlns:p14="http://schemas.microsoft.com/office/powerpoint/2010/main" val="2292846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A6434-E3F1-3F71-9D9E-88EEE1A182D3}"/>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D66A53C1-ECAE-8FCF-248C-F91FD211FFAF}"/>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endParaRPr lang="sv-SE" sz="2800" dirty="0"/>
          </a:p>
        </p:txBody>
      </p:sp>
      <p:pic>
        <p:nvPicPr>
          <p:cNvPr id="5" name="Bildobjekt 4" descr="En bild som visar text, skärmbild, programvara, Webbsida">
            <a:extLst>
              <a:ext uri="{FF2B5EF4-FFF2-40B4-BE49-F238E27FC236}">
                <a16:creationId xmlns:a16="http://schemas.microsoft.com/office/drawing/2014/main" id="{D6497A2F-0B04-BBA2-6CA2-83D44C6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99" y="992936"/>
            <a:ext cx="10737410" cy="5407864"/>
          </a:xfrm>
          <a:prstGeom prst="rect">
            <a:avLst/>
          </a:prstGeom>
        </p:spPr>
      </p:pic>
    </p:spTree>
    <p:extLst>
      <p:ext uri="{BB962C8B-B14F-4D97-AF65-F5344CB8AC3E}">
        <p14:creationId xmlns:p14="http://schemas.microsoft.com/office/powerpoint/2010/main" val="36999095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A4356-23D3-DF42-6516-2E390386AC1A}"/>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90578B1F-BC71-5B39-5403-B2D1A1677751}"/>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endParaRPr lang="sv-SE" sz="2800" dirty="0"/>
          </a:p>
        </p:txBody>
      </p:sp>
      <p:pic>
        <p:nvPicPr>
          <p:cNvPr id="3" name="Bildobjekt 2" descr="En bild som visar text, skärmbild, programvara, Webbsida">
            <a:extLst>
              <a:ext uri="{FF2B5EF4-FFF2-40B4-BE49-F238E27FC236}">
                <a16:creationId xmlns:a16="http://schemas.microsoft.com/office/drawing/2014/main" id="{8CB23A55-8F06-99EE-B4CB-D091C38E2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93" y="1104522"/>
            <a:ext cx="11253458" cy="5262061"/>
          </a:xfrm>
          <a:prstGeom prst="rect">
            <a:avLst/>
          </a:prstGeom>
        </p:spPr>
      </p:pic>
    </p:spTree>
    <p:extLst>
      <p:ext uri="{BB962C8B-B14F-4D97-AF65-F5344CB8AC3E}">
        <p14:creationId xmlns:p14="http://schemas.microsoft.com/office/powerpoint/2010/main" val="181508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B6088-88BB-515E-CF57-E46BBDB4352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282C4EC-606D-3DAB-D911-56D2F83E8EEC}"/>
              </a:ext>
            </a:extLst>
          </p:cNvPr>
          <p:cNvSpPr>
            <a:spLocks noGrp="1"/>
          </p:cNvSpPr>
          <p:nvPr>
            <p:ph type="ctrTitle"/>
          </p:nvPr>
        </p:nvSpPr>
        <p:spPr>
          <a:xfrm>
            <a:off x="1275127" y="1122363"/>
            <a:ext cx="9940954" cy="5018378"/>
          </a:xfrm>
        </p:spPr>
        <p:txBody>
          <a:bodyPr/>
          <a:lstStyle/>
          <a:p>
            <a:endParaRPr lang="sv-SE" dirty="0"/>
          </a:p>
        </p:txBody>
      </p:sp>
      <p:sp>
        <p:nvSpPr>
          <p:cNvPr id="4" name="Rubrik 1">
            <a:extLst>
              <a:ext uri="{FF2B5EF4-FFF2-40B4-BE49-F238E27FC236}">
                <a16:creationId xmlns:a16="http://schemas.microsoft.com/office/drawing/2014/main" id="{B8A392D8-3182-24D3-9A10-FC3C1A75DD17}"/>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endParaRPr lang="sv-SE" sz="2800" dirty="0"/>
          </a:p>
        </p:txBody>
      </p:sp>
      <p:pic>
        <p:nvPicPr>
          <p:cNvPr id="7" name="Bildobjekt 6" descr="En bild som visar text, skärmbild, nummer, programvara&#10;&#10;AI-genererat innehåll kan vara felaktigt.">
            <a:extLst>
              <a:ext uri="{FF2B5EF4-FFF2-40B4-BE49-F238E27FC236}">
                <a16:creationId xmlns:a16="http://schemas.microsoft.com/office/drawing/2014/main" id="{5965E342-C1D2-C060-ABB3-6A4A63CDB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49" y="992936"/>
            <a:ext cx="10382251" cy="5379289"/>
          </a:xfrm>
          <a:prstGeom prst="rect">
            <a:avLst/>
          </a:prstGeom>
        </p:spPr>
      </p:pic>
    </p:spTree>
    <p:extLst>
      <p:ext uri="{BB962C8B-B14F-4D97-AF65-F5344CB8AC3E}">
        <p14:creationId xmlns:p14="http://schemas.microsoft.com/office/powerpoint/2010/main" val="277417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84CD6-4BAD-484A-91F5-9CC1EC1D9B27}"/>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1E56F6F5-CBF3-1712-5656-B83E18ACEA45}"/>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-Formulär</a:t>
            </a:r>
          </a:p>
        </p:txBody>
      </p:sp>
      <p:pic>
        <p:nvPicPr>
          <p:cNvPr id="5" name="Bildobjekt 4" descr="En bild som visar text, programvara, Datorikon, Webbsida">
            <a:extLst>
              <a:ext uri="{FF2B5EF4-FFF2-40B4-BE49-F238E27FC236}">
                <a16:creationId xmlns:a16="http://schemas.microsoft.com/office/drawing/2014/main" id="{E29EF13D-52CC-707B-74CF-4BC1CFF41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36" y="1147439"/>
            <a:ext cx="11307778" cy="4762297"/>
          </a:xfrm>
          <a:prstGeom prst="rect">
            <a:avLst/>
          </a:prstGeom>
        </p:spPr>
      </p:pic>
    </p:spTree>
    <p:extLst>
      <p:ext uri="{BB962C8B-B14F-4D97-AF65-F5344CB8AC3E}">
        <p14:creationId xmlns:p14="http://schemas.microsoft.com/office/powerpoint/2010/main" val="3043935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93655-508F-9979-F3DD-15D6B15B69AC}"/>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F8B24AD9-9EF3-3130-38C5-E7FE0652E02C}"/>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 Diagnosstyrning av formulär</a:t>
            </a:r>
          </a:p>
        </p:txBody>
      </p:sp>
      <p:pic>
        <p:nvPicPr>
          <p:cNvPr id="3" name="Bildobjekt 2" descr="En bild som visar text, programvara, Datorikon, Webbsida">
            <a:extLst>
              <a:ext uri="{FF2B5EF4-FFF2-40B4-BE49-F238E27FC236}">
                <a16:creationId xmlns:a16="http://schemas.microsoft.com/office/drawing/2014/main" id="{8D892674-BA26-86E2-AFD0-7050B3A32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12" y="1385180"/>
            <a:ext cx="11036175" cy="4903414"/>
          </a:xfrm>
          <a:prstGeom prst="rect">
            <a:avLst/>
          </a:prstGeom>
        </p:spPr>
      </p:pic>
    </p:spTree>
    <p:extLst>
      <p:ext uri="{BB962C8B-B14F-4D97-AF65-F5344CB8AC3E}">
        <p14:creationId xmlns:p14="http://schemas.microsoft.com/office/powerpoint/2010/main" val="2291251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0F2B-ADBF-6C60-FF66-D88F22786D77}"/>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F988D6EE-1C0B-C087-C8FD-58DE4F16F89A}"/>
              </a:ext>
            </a:extLst>
          </p:cNvPr>
          <p:cNvSpPr>
            <a:spLocks noGrp="1"/>
          </p:cNvSpPr>
          <p:nvPr>
            <p:ph type="subTitle" idx="1"/>
          </p:nvPr>
        </p:nvSpPr>
        <p:spPr>
          <a:xfrm>
            <a:off x="1524000" y="1241571"/>
            <a:ext cx="9144000" cy="4016229"/>
          </a:xfrm>
        </p:spPr>
        <p:txBody>
          <a:bodyPr>
            <a:normAutofit/>
          </a:bodyPr>
          <a:lstStyle/>
          <a:p>
            <a:pPr marL="342900" indent="-342900" algn="l" fontAlgn="base">
              <a:buFont typeface="Arial" panose="020B0604020202020204" pitchFamily="34" charset="0"/>
              <a:buChar char="•"/>
            </a:pPr>
            <a:r>
              <a:rPr lang="sv-SE" dirty="0"/>
              <a:t>Sjukhuset som skriver ut patienten skall göra uppföljningen</a:t>
            </a:r>
          </a:p>
          <a:p>
            <a:pPr marL="342900" indent="-342900" algn="l" fontAlgn="base">
              <a:buFont typeface="Arial" panose="020B0604020202020204" pitchFamily="34" charset="0"/>
              <a:buChar char="•"/>
            </a:pPr>
            <a:r>
              <a:rPr lang="sv-SE" dirty="0"/>
              <a:t>Patienten har möjlighet att fylla i enkäten digitalt via INCA-svar</a:t>
            </a:r>
          </a:p>
          <a:p>
            <a:pPr marL="342900" indent="-342900" algn="l" fontAlgn="base">
              <a:buFont typeface="Arial" panose="020B0604020202020204" pitchFamily="34" charset="0"/>
              <a:buChar char="•"/>
            </a:pPr>
            <a:r>
              <a:rPr lang="sv-SE" dirty="0"/>
              <a:t>Systemet skickar automatiskt ut en meddelande från INCA till 1177, Patienten får ett meddelande från 1177 att det finns en enkät att besvara. Meddelandet innehåller information, länk till enkäten samt ett lösenord.</a:t>
            </a:r>
            <a:r>
              <a:rPr lang="en-US" dirty="0"/>
              <a:t>​</a:t>
            </a:r>
          </a:p>
          <a:p>
            <a:pPr marL="342900" indent="-342900" algn="l" fontAlgn="base">
              <a:buFont typeface="Arial" panose="020B0604020202020204" pitchFamily="34" charset="0"/>
              <a:buChar char="•"/>
            </a:pPr>
            <a:r>
              <a:rPr lang="sv-SE" dirty="0"/>
              <a:t>Det går att skicka påminnelser.</a:t>
            </a:r>
            <a:r>
              <a:rPr lang="en-US" dirty="0"/>
              <a:t>​</a:t>
            </a:r>
          </a:p>
          <a:p>
            <a:pPr marL="342900" indent="-342900" algn="l" fontAlgn="base">
              <a:buFont typeface="Arial" panose="020B0604020202020204" pitchFamily="34" charset="0"/>
              <a:buChar char="•"/>
            </a:pPr>
            <a:r>
              <a:rPr lang="sv-SE" dirty="0"/>
              <a:t>Om patienten inte har 1177 eller inte vill besvara den digitalt så får enheten/kliniken skicka ut en pappersenkät</a:t>
            </a:r>
            <a:r>
              <a:rPr lang="en-US" dirty="0"/>
              <a:t>​</a:t>
            </a:r>
          </a:p>
          <a:p>
            <a:endParaRPr lang="sv-SE" dirty="0"/>
          </a:p>
        </p:txBody>
      </p:sp>
      <p:sp>
        <p:nvSpPr>
          <p:cNvPr id="4" name="Rubrik 1">
            <a:extLst>
              <a:ext uri="{FF2B5EF4-FFF2-40B4-BE49-F238E27FC236}">
                <a16:creationId xmlns:a16="http://schemas.microsoft.com/office/drawing/2014/main" id="{A4550640-A406-9E94-17B8-55286276CA51}"/>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3-månadersuppföljning</a:t>
            </a:r>
          </a:p>
        </p:txBody>
      </p:sp>
    </p:spTree>
    <p:extLst>
      <p:ext uri="{BB962C8B-B14F-4D97-AF65-F5344CB8AC3E}">
        <p14:creationId xmlns:p14="http://schemas.microsoft.com/office/powerpoint/2010/main" val="3039534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B2942-9BFD-D008-C802-9727536E9845}"/>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ECA56E16-7D80-0B72-2F5B-BCB9160E44E6}"/>
              </a:ext>
            </a:extLst>
          </p:cNvPr>
          <p:cNvSpPr>
            <a:spLocks noGrp="1"/>
          </p:cNvSpPr>
          <p:nvPr>
            <p:ph type="subTitle" idx="1"/>
          </p:nvPr>
        </p:nvSpPr>
        <p:spPr>
          <a:xfrm>
            <a:off x="1524000" y="1241571"/>
            <a:ext cx="9144000" cy="4016229"/>
          </a:xfrm>
        </p:spPr>
        <p:txBody>
          <a:bodyPr>
            <a:normAutofit/>
          </a:bodyPr>
          <a:lstStyle/>
          <a:p>
            <a:pPr marL="342900" indent="-342900" algn="l" fontAlgn="base">
              <a:buFont typeface="Arial" panose="020B0604020202020204" pitchFamily="34" charset="0"/>
              <a:buChar char="•"/>
            </a:pPr>
            <a:r>
              <a:rPr lang="sv-SE" dirty="0"/>
              <a:t>Enheten/kliniken har ett administrationsgränssnitt som hjälper till hålla reda på vilka typer av enkäter som skickats ut. </a:t>
            </a:r>
            <a:r>
              <a:rPr lang="en-US" dirty="0"/>
              <a:t>​</a:t>
            </a:r>
          </a:p>
          <a:p>
            <a:pPr marL="342900" indent="-342900" algn="l" fontAlgn="base">
              <a:buFont typeface="Arial" panose="020B0604020202020204" pitchFamily="34" charset="0"/>
              <a:buChar char="•"/>
            </a:pPr>
            <a:endParaRPr lang="en-US" dirty="0"/>
          </a:p>
          <a:p>
            <a:pPr marL="342900" indent="-342900" algn="l" fontAlgn="base">
              <a:buFont typeface="Arial" panose="020B0604020202020204" pitchFamily="34" charset="0"/>
              <a:buChar char="•"/>
            </a:pPr>
            <a:r>
              <a:rPr lang="sv-SE" dirty="0"/>
              <a:t>Svar från pappersenkäter fylls i som vanligt via ett formulär i INCA</a:t>
            </a:r>
            <a:endParaRPr lang="en-US" dirty="0"/>
          </a:p>
          <a:p>
            <a:endParaRPr lang="sv-SE" dirty="0"/>
          </a:p>
        </p:txBody>
      </p:sp>
      <p:sp>
        <p:nvSpPr>
          <p:cNvPr id="4" name="Rubrik 1">
            <a:extLst>
              <a:ext uri="{FF2B5EF4-FFF2-40B4-BE49-F238E27FC236}">
                <a16:creationId xmlns:a16="http://schemas.microsoft.com/office/drawing/2014/main" id="{5D98A96A-98CB-5343-A561-FAE9B89EBA9D}"/>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3-månadersuppföljning</a:t>
            </a:r>
          </a:p>
        </p:txBody>
      </p:sp>
    </p:spTree>
    <p:extLst>
      <p:ext uri="{BB962C8B-B14F-4D97-AF65-F5344CB8AC3E}">
        <p14:creationId xmlns:p14="http://schemas.microsoft.com/office/powerpoint/2010/main" val="3624500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6FDC4-9F6F-9D4C-FE50-B89F3295CADE}"/>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19053E15-F93B-A5DE-83B1-171B77A082C1}"/>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3-månadersuppföljning</a:t>
            </a:r>
          </a:p>
        </p:txBody>
      </p:sp>
      <p:pic>
        <p:nvPicPr>
          <p:cNvPr id="3" name="Bildobjekt 2">
            <a:extLst>
              <a:ext uri="{FF2B5EF4-FFF2-40B4-BE49-F238E27FC236}">
                <a16:creationId xmlns:a16="http://schemas.microsoft.com/office/drawing/2014/main" id="{FC0E16BC-483B-F67C-F0E1-44FCA3D18006}"/>
              </a:ext>
            </a:extLst>
          </p:cNvPr>
          <p:cNvPicPr>
            <a:picLocks noChangeAspect="1"/>
          </p:cNvPicPr>
          <p:nvPr/>
        </p:nvPicPr>
        <p:blipFill>
          <a:blip r:embed="rId2"/>
          <a:stretch>
            <a:fillRect/>
          </a:stretch>
        </p:blipFill>
        <p:spPr>
          <a:xfrm>
            <a:off x="1157681" y="914400"/>
            <a:ext cx="8936390" cy="5479791"/>
          </a:xfrm>
          <a:prstGeom prst="rect">
            <a:avLst/>
          </a:prstGeom>
        </p:spPr>
      </p:pic>
    </p:spTree>
    <p:extLst>
      <p:ext uri="{BB962C8B-B14F-4D97-AF65-F5344CB8AC3E}">
        <p14:creationId xmlns:p14="http://schemas.microsoft.com/office/powerpoint/2010/main" val="28874285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2E529-51C2-6619-CFB3-F2BA0740F496}"/>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8750C4B8-CF23-4EC5-DBE9-C76F5624BF76}"/>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3-månadersuppföljning</a:t>
            </a:r>
          </a:p>
        </p:txBody>
      </p:sp>
      <p:pic>
        <p:nvPicPr>
          <p:cNvPr id="8" name="Bildobjekt 7">
            <a:extLst>
              <a:ext uri="{FF2B5EF4-FFF2-40B4-BE49-F238E27FC236}">
                <a16:creationId xmlns:a16="http://schemas.microsoft.com/office/drawing/2014/main" id="{5A4284B6-5A88-BCBF-9EE1-7E977E431C74}"/>
              </a:ext>
            </a:extLst>
          </p:cNvPr>
          <p:cNvPicPr>
            <a:picLocks noChangeAspect="1"/>
          </p:cNvPicPr>
          <p:nvPr/>
        </p:nvPicPr>
        <p:blipFill>
          <a:blip r:embed="rId2"/>
          <a:stretch>
            <a:fillRect/>
          </a:stretch>
        </p:blipFill>
        <p:spPr>
          <a:xfrm>
            <a:off x="2824162" y="1092820"/>
            <a:ext cx="6543675" cy="5229921"/>
          </a:xfrm>
          <a:prstGeom prst="rect">
            <a:avLst/>
          </a:prstGeom>
        </p:spPr>
      </p:pic>
    </p:spTree>
    <p:extLst>
      <p:ext uri="{BB962C8B-B14F-4D97-AF65-F5344CB8AC3E}">
        <p14:creationId xmlns:p14="http://schemas.microsoft.com/office/powerpoint/2010/main" val="3437735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323C4-64F3-EC58-54A0-EC60F2B28B3A}"/>
              </a:ext>
            </a:extLst>
          </p:cNvPr>
          <p:cNvSpPr>
            <a:spLocks noGrp="1"/>
          </p:cNvSpPr>
          <p:nvPr>
            <p:ph type="title"/>
          </p:nvPr>
        </p:nvSpPr>
        <p:spPr/>
        <p:txBody>
          <a:bodyPr/>
          <a:lstStyle/>
          <a:p>
            <a:r>
              <a:rPr lang="sv-SE" dirty="0"/>
              <a:t>Rapporter i mängd</a:t>
            </a:r>
          </a:p>
        </p:txBody>
      </p:sp>
      <p:sp>
        <p:nvSpPr>
          <p:cNvPr id="3" name="Subtitle 2">
            <a:extLst>
              <a:ext uri="{FF2B5EF4-FFF2-40B4-BE49-F238E27FC236}">
                <a16:creationId xmlns:a16="http://schemas.microsoft.com/office/drawing/2014/main" id="{1DFD9128-E39A-9E08-5CFF-6D66E3F36339}"/>
              </a:ext>
            </a:extLst>
          </p:cNvPr>
          <p:cNvSpPr>
            <a:spLocks noGrp="1"/>
          </p:cNvSpPr>
          <p:nvPr>
            <p:ph idx="1"/>
          </p:nvPr>
        </p:nvSpPr>
        <p:spPr/>
        <p:txBody>
          <a:bodyPr>
            <a:normAutofit/>
          </a:bodyPr>
          <a:lstStyle/>
          <a:p>
            <a:r>
              <a:rPr lang="sv-SE" dirty="0"/>
              <a:t>Årsrapport</a:t>
            </a:r>
          </a:p>
          <a:p>
            <a:r>
              <a:rPr lang="sv-SE" dirty="0"/>
              <a:t>Vårdförloppsrapporter</a:t>
            </a:r>
          </a:p>
          <a:p>
            <a:r>
              <a:rPr lang="sv-SE" dirty="0"/>
              <a:t>Patientrapport</a:t>
            </a:r>
          </a:p>
          <a:p>
            <a:r>
              <a:rPr lang="sv-SE" dirty="0"/>
              <a:t>Interaktiva rapporter</a:t>
            </a:r>
          </a:p>
          <a:p>
            <a:r>
              <a:rPr lang="sv-SE" dirty="0"/>
              <a:t>Infografik</a:t>
            </a:r>
          </a:p>
          <a:p>
            <a:pPr lvl="1" algn="l"/>
            <a:r>
              <a:rPr lang="sv-SE" dirty="0" err="1"/>
              <a:t>Reperfusion</a:t>
            </a:r>
            <a:r>
              <a:rPr lang="sv-SE" dirty="0"/>
              <a:t> – med EVAS</a:t>
            </a:r>
          </a:p>
          <a:p>
            <a:pPr lvl="1" algn="l"/>
            <a:r>
              <a:rPr lang="sv-SE" dirty="0"/>
              <a:t>Strokevård </a:t>
            </a:r>
          </a:p>
        </p:txBody>
      </p:sp>
      <p:pic>
        <p:nvPicPr>
          <p:cNvPr id="6" name="Bildobjekt 5">
            <a:extLst>
              <a:ext uri="{FF2B5EF4-FFF2-40B4-BE49-F238E27FC236}">
                <a16:creationId xmlns:a16="http://schemas.microsoft.com/office/drawing/2014/main" id="{1FDEF966-F78F-E7AC-7286-D349BA2356D2}"/>
              </a:ext>
            </a:extLst>
          </p:cNvPr>
          <p:cNvPicPr>
            <a:picLocks noChangeAspect="1"/>
          </p:cNvPicPr>
          <p:nvPr/>
        </p:nvPicPr>
        <p:blipFill>
          <a:blip r:embed="rId2"/>
          <a:stretch>
            <a:fillRect/>
          </a:stretch>
        </p:blipFill>
        <p:spPr>
          <a:xfrm>
            <a:off x="5404487" y="621403"/>
            <a:ext cx="6142700" cy="5103537"/>
          </a:xfrm>
          <a:prstGeom prst="rect">
            <a:avLst/>
          </a:prstGeom>
        </p:spPr>
      </p:pic>
    </p:spTree>
    <p:extLst>
      <p:ext uri="{BB962C8B-B14F-4D97-AF65-F5344CB8AC3E}">
        <p14:creationId xmlns:p14="http://schemas.microsoft.com/office/powerpoint/2010/main" val="2419057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11DC2-A0F0-972C-F104-E7173A3AFF36}"/>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3FCC7E95-79BB-F119-6EF4-95B43C26B415}"/>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3-månadersuppföljning</a:t>
            </a:r>
          </a:p>
        </p:txBody>
      </p:sp>
      <p:pic>
        <p:nvPicPr>
          <p:cNvPr id="3" name="Bildobjekt 2">
            <a:extLst>
              <a:ext uri="{FF2B5EF4-FFF2-40B4-BE49-F238E27FC236}">
                <a16:creationId xmlns:a16="http://schemas.microsoft.com/office/drawing/2014/main" id="{41ECF464-8A93-CB91-EAB1-E95B24F4643A}"/>
              </a:ext>
            </a:extLst>
          </p:cNvPr>
          <p:cNvPicPr>
            <a:picLocks noChangeAspect="1"/>
          </p:cNvPicPr>
          <p:nvPr/>
        </p:nvPicPr>
        <p:blipFill>
          <a:blip r:embed="rId2"/>
          <a:stretch>
            <a:fillRect/>
          </a:stretch>
        </p:blipFill>
        <p:spPr>
          <a:xfrm>
            <a:off x="1452555" y="1137424"/>
            <a:ext cx="9286890" cy="5238436"/>
          </a:xfrm>
          <a:prstGeom prst="rect">
            <a:avLst/>
          </a:prstGeom>
        </p:spPr>
      </p:pic>
    </p:spTree>
    <p:extLst>
      <p:ext uri="{BB962C8B-B14F-4D97-AF65-F5344CB8AC3E}">
        <p14:creationId xmlns:p14="http://schemas.microsoft.com/office/powerpoint/2010/main" val="572691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EBCD7-5CDA-A3EB-E72A-5BED6CB39732}"/>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7C0161CD-74C6-8DA3-7C3D-715DA1DCEE4B}"/>
              </a:ext>
            </a:extLst>
          </p:cNvPr>
          <p:cNvSpPr>
            <a:spLocks noGrp="1"/>
          </p:cNvSpPr>
          <p:nvPr>
            <p:ph type="subTitle" idx="1"/>
          </p:nvPr>
        </p:nvSpPr>
        <p:spPr>
          <a:xfrm>
            <a:off x="1524000" y="1241571"/>
            <a:ext cx="9144000" cy="5083029"/>
          </a:xfrm>
        </p:spPr>
        <p:txBody>
          <a:bodyPr>
            <a:normAutofit/>
          </a:bodyPr>
          <a:lstStyle/>
          <a:p>
            <a:endParaRPr lang="sv-SE" dirty="0"/>
          </a:p>
        </p:txBody>
      </p:sp>
      <p:sp>
        <p:nvSpPr>
          <p:cNvPr id="4" name="Rubrik 1">
            <a:extLst>
              <a:ext uri="{FF2B5EF4-FFF2-40B4-BE49-F238E27FC236}">
                <a16:creationId xmlns:a16="http://schemas.microsoft.com/office/drawing/2014/main" id="{2DFDE798-A2F0-F87E-9A89-741AD526B7AA}"/>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3-månadersuppföljning</a:t>
            </a:r>
          </a:p>
        </p:txBody>
      </p:sp>
      <p:pic>
        <p:nvPicPr>
          <p:cNvPr id="5" name="Bildobjekt 4">
            <a:extLst>
              <a:ext uri="{FF2B5EF4-FFF2-40B4-BE49-F238E27FC236}">
                <a16:creationId xmlns:a16="http://schemas.microsoft.com/office/drawing/2014/main" id="{7DDFA21B-82C7-F3FB-97DE-7CFA3B2FD9B3}"/>
              </a:ext>
            </a:extLst>
          </p:cNvPr>
          <p:cNvPicPr>
            <a:picLocks noChangeAspect="1"/>
          </p:cNvPicPr>
          <p:nvPr/>
        </p:nvPicPr>
        <p:blipFill>
          <a:blip r:embed="rId2"/>
          <a:stretch>
            <a:fillRect/>
          </a:stretch>
        </p:blipFill>
        <p:spPr>
          <a:xfrm>
            <a:off x="1662112" y="1289747"/>
            <a:ext cx="8867776" cy="4326682"/>
          </a:xfrm>
          <a:prstGeom prst="rect">
            <a:avLst/>
          </a:prstGeom>
        </p:spPr>
      </p:pic>
    </p:spTree>
    <p:extLst>
      <p:ext uri="{BB962C8B-B14F-4D97-AF65-F5344CB8AC3E}">
        <p14:creationId xmlns:p14="http://schemas.microsoft.com/office/powerpoint/2010/main" val="2036440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F1417-E67D-9A24-B527-10BD8AD1B32E}"/>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D90F839E-9F6D-09DB-6C66-5CF9F81C2881}"/>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3-månadersuppföljning</a:t>
            </a:r>
          </a:p>
        </p:txBody>
      </p:sp>
      <p:pic>
        <p:nvPicPr>
          <p:cNvPr id="3" name="Bildobjekt 2">
            <a:extLst>
              <a:ext uri="{FF2B5EF4-FFF2-40B4-BE49-F238E27FC236}">
                <a16:creationId xmlns:a16="http://schemas.microsoft.com/office/drawing/2014/main" id="{64616FC1-9E13-5E4E-B102-90209435D8B9}"/>
              </a:ext>
            </a:extLst>
          </p:cNvPr>
          <p:cNvPicPr>
            <a:picLocks noChangeAspect="1"/>
          </p:cNvPicPr>
          <p:nvPr/>
        </p:nvPicPr>
        <p:blipFill>
          <a:blip r:embed="rId2"/>
          <a:stretch>
            <a:fillRect/>
          </a:stretch>
        </p:blipFill>
        <p:spPr>
          <a:xfrm>
            <a:off x="414814" y="992936"/>
            <a:ext cx="11495722" cy="5238750"/>
          </a:xfrm>
          <a:prstGeom prst="rect">
            <a:avLst/>
          </a:prstGeom>
        </p:spPr>
      </p:pic>
    </p:spTree>
    <p:extLst>
      <p:ext uri="{BB962C8B-B14F-4D97-AF65-F5344CB8AC3E}">
        <p14:creationId xmlns:p14="http://schemas.microsoft.com/office/powerpoint/2010/main" val="37892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40B9A-4161-6353-8D43-B41E6F1DDAEB}"/>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47463BA8-F97B-E278-9E82-3C7ED15EE857}"/>
              </a:ext>
            </a:extLst>
          </p:cNvPr>
          <p:cNvSpPr txBox="1">
            <a:spLocks/>
          </p:cNvSpPr>
          <p:nvPr/>
        </p:nvSpPr>
        <p:spPr>
          <a:xfrm>
            <a:off x="838200" y="365126"/>
            <a:ext cx="10515600" cy="627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rgbClr val="2869BB"/>
                </a:solidFill>
                <a:latin typeface="+mj-lt"/>
                <a:ea typeface="+mj-ea"/>
                <a:cs typeface="+mj-cs"/>
              </a:defRPr>
            </a:lvl1pPr>
          </a:lstStyle>
          <a:p>
            <a:r>
              <a:rPr lang="sv-SE" sz="2800" dirty="0" err="1"/>
              <a:t>Riksstroke@INCA</a:t>
            </a:r>
            <a:r>
              <a:rPr lang="sv-SE" sz="2800" dirty="0"/>
              <a:t> 3-månadersuppföljning</a:t>
            </a:r>
          </a:p>
        </p:txBody>
      </p:sp>
      <p:pic>
        <p:nvPicPr>
          <p:cNvPr id="8" name="Bildobjekt 7">
            <a:extLst>
              <a:ext uri="{FF2B5EF4-FFF2-40B4-BE49-F238E27FC236}">
                <a16:creationId xmlns:a16="http://schemas.microsoft.com/office/drawing/2014/main" id="{090D03C7-4915-04A8-66CE-76E86CE7CD2E}"/>
              </a:ext>
            </a:extLst>
          </p:cNvPr>
          <p:cNvPicPr>
            <a:picLocks noChangeAspect="1"/>
          </p:cNvPicPr>
          <p:nvPr/>
        </p:nvPicPr>
        <p:blipFill>
          <a:blip r:embed="rId2"/>
          <a:stretch>
            <a:fillRect/>
          </a:stretch>
        </p:blipFill>
        <p:spPr>
          <a:xfrm>
            <a:off x="690562" y="1574484"/>
            <a:ext cx="10810876" cy="3461382"/>
          </a:xfrm>
          <a:prstGeom prst="rect">
            <a:avLst/>
          </a:prstGeom>
        </p:spPr>
      </p:pic>
    </p:spTree>
    <p:extLst>
      <p:ext uri="{BB962C8B-B14F-4D97-AF65-F5344CB8AC3E}">
        <p14:creationId xmlns:p14="http://schemas.microsoft.com/office/powerpoint/2010/main" val="37991040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BAE854-B420-11B9-1DBB-F5EEAEED4054}"/>
              </a:ext>
            </a:extLst>
          </p:cNvPr>
          <p:cNvSpPr>
            <a:spLocks noGrp="1"/>
          </p:cNvSpPr>
          <p:nvPr>
            <p:ph type="title"/>
          </p:nvPr>
        </p:nvSpPr>
        <p:spPr/>
        <p:txBody>
          <a:bodyPr>
            <a:normAutofit/>
          </a:bodyPr>
          <a:lstStyle/>
          <a:p>
            <a:pPr algn="ctr"/>
            <a:r>
              <a:rPr lang="sv-SE" dirty="0">
                <a:solidFill>
                  <a:srgbClr val="C00000"/>
                </a:solidFill>
              </a:rPr>
              <a:t>Lunch</a:t>
            </a:r>
            <a:br>
              <a:rPr lang="sv-SE" dirty="0">
                <a:solidFill>
                  <a:srgbClr val="C00000"/>
                </a:solidFill>
              </a:rPr>
            </a:br>
            <a:r>
              <a:rPr lang="sv-SE" dirty="0">
                <a:solidFill>
                  <a:srgbClr val="C00000"/>
                </a:solidFill>
              </a:rPr>
              <a:t>12-13</a:t>
            </a:r>
          </a:p>
        </p:txBody>
      </p:sp>
      <p:pic>
        <p:nvPicPr>
          <p:cNvPr id="6" name="Platshållare för innehåll 5">
            <a:extLst>
              <a:ext uri="{FF2B5EF4-FFF2-40B4-BE49-F238E27FC236}">
                <a16:creationId xmlns:a16="http://schemas.microsoft.com/office/drawing/2014/main" id="{F0C56B46-0B36-7D7D-34C7-EEEE57B4978B}"/>
              </a:ext>
            </a:extLst>
          </p:cNvPr>
          <p:cNvPicPr>
            <a:picLocks noGrp="1" noChangeAspect="1"/>
          </p:cNvPicPr>
          <p:nvPr>
            <p:ph idx="1"/>
          </p:nvPr>
        </p:nvPicPr>
        <p:blipFill>
          <a:blip r:embed="rId2"/>
          <a:stretch>
            <a:fillRect/>
          </a:stretch>
        </p:blipFill>
        <p:spPr>
          <a:xfrm>
            <a:off x="3936206" y="2354263"/>
            <a:ext cx="4319588" cy="3459112"/>
          </a:xfrm>
          <a:prstGeom prst="rect">
            <a:avLst/>
          </a:prstGeom>
        </p:spPr>
      </p:pic>
    </p:spTree>
    <p:extLst>
      <p:ext uri="{BB962C8B-B14F-4D97-AF65-F5344CB8AC3E}">
        <p14:creationId xmlns:p14="http://schemas.microsoft.com/office/powerpoint/2010/main" val="360962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06463-2742-70C9-70C2-36CBD86158BA}"/>
              </a:ext>
            </a:extLst>
          </p:cNvPr>
          <p:cNvSpPr txBox="1"/>
          <p:nvPr/>
        </p:nvSpPr>
        <p:spPr>
          <a:xfrm>
            <a:off x="6096000" y="5887722"/>
            <a:ext cx="3902632" cy="369332"/>
          </a:xfrm>
          <a:prstGeom prst="rect">
            <a:avLst/>
          </a:prstGeom>
          <a:noFill/>
        </p:spPr>
        <p:txBody>
          <a:bodyPr wrap="square">
            <a:spAutoFit/>
          </a:bodyPr>
          <a:lstStyle/>
          <a:p>
            <a:r>
              <a:rPr lang="sv-SE" dirty="0"/>
              <a:t>https://statistik.incanet.se/riksstroke/</a:t>
            </a:r>
          </a:p>
        </p:txBody>
      </p:sp>
      <p:sp>
        <p:nvSpPr>
          <p:cNvPr id="4" name="Rubrik 3">
            <a:extLst>
              <a:ext uri="{FF2B5EF4-FFF2-40B4-BE49-F238E27FC236}">
                <a16:creationId xmlns:a16="http://schemas.microsoft.com/office/drawing/2014/main" id="{3FE5F0F0-7226-838B-697E-47FD70164BDF}"/>
              </a:ext>
            </a:extLst>
          </p:cNvPr>
          <p:cNvSpPr>
            <a:spLocks noGrp="1"/>
          </p:cNvSpPr>
          <p:nvPr>
            <p:ph type="title"/>
          </p:nvPr>
        </p:nvSpPr>
        <p:spPr>
          <a:xfrm>
            <a:off x="1861279" y="346378"/>
            <a:ext cx="8229600" cy="1353806"/>
          </a:xfrm>
        </p:spPr>
        <p:txBody>
          <a:bodyPr/>
          <a:lstStyle/>
          <a:p>
            <a:r>
              <a:rPr lang="sv-SE" sz="4400" dirty="0"/>
              <a:t>Interaktiva rapporter</a:t>
            </a:r>
          </a:p>
        </p:txBody>
      </p:sp>
      <p:pic>
        <p:nvPicPr>
          <p:cNvPr id="8" name="Bildobjekt 7">
            <a:extLst>
              <a:ext uri="{FF2B5EF4-FFF2-40B4-BE49-F238E27FC236}">
                <a16:creationId xmlns:a16="http://schemas.microsoft.com/office/drawing/2014/main" id="{FEC09D29-B5CF-6391-B3DD-8039CF4E3B98}"/>
              </a:ext>
            </a:extLst>
          </p:cNvPr>
          <p:cNvPicPr>
            <a:picLocks noChangeAspect="1"/>
          </p:cNvPicPr>
          <p:nvPr/>
        </p:nvPicPr>
        <p:blipFill>
          <a:blip r:embed="rId2"/>
          <a:stretch>
            <a:fillRect/>
          </a:stretch>
        </p:blipFill>
        <p:spPr>
          <a:xfrm>
            <a:off x="1637211" y="1515402"/>
            <a:ext cx="6741784" cy="4114634"/>
          </a:xfrm>
          <a:prstGeom prst="rect">
            <a:avLst/>
          </a:prstGeom>
        </p:spPr>
      </p:pic>
    </p:spTree>
    <p:extLst>
      <p:ext uri="{BB962C8B-B14F-4D97-AF65-F5344CB8AC3E}">
        <p14:creationId xmlns:p14="http://schemas.microsoft.com/office/powerpoint/2010/main" val="538649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4DAB7C-A2F4-7ADE-0E4F-732B2BA4C561}"/>
              </a:ext>
            </a:extLst>
          </p:cNvPr>
          <p:cNvSpPr>
            <a:spLocks noGrp="1"/>
          </p:cNvSpPr>
          <p:nvPr>
            <p:ph type="title"/>
          </p:nvPr>
        </p:nvSpPr>
        <p:spPr/>
        <p:txBody>
          <a:bodyPr anchor="ctr">
            <a:normAutofit/>
          </a:bodyPr>
          <a:lstStyle/>
          <a:p>
            <a:r>
              <a:rPr lang="sv-SE" dirty="0"/>
              <a:t>Antal</a:t>
            </a:r>
          </a:p>
        </p:txBody>
      </p:sp>
      <p:sp>
        <p:nvSpPr>
          <p:cNvPr id="3" name="Underrubrik 2">
            <a:extLst>
              <a:ext uri="{FF2B5EF4-FFF2-40B4-BE49-F238E27FC236}">
                <a16:creationId xmlns:a16="http://schemas.microsoft.com/office/drawing/2014/main" id="{ACF5907E-AA45-B9C0-23BE-4627B69B2962}"/>
              </a:ext>
            </a:extLst>
          </p:cNvPr>
          <p:cNvSpPr>
            <a:spLocks noGrp="1"/>
          </p:cNvSpPr>
          <p:nvPr>
            <p:ph idx="1"/>
          </p:nvPr>
        </p:nvSpPr>
        <p:spPr>
          <a:xfrm>
            <a:off x="838200" y="1825625"/>
            <a:ext cx="6103586" cy="4351338"/>
          </a:xfrm>
        </p:spPr>
        <p:txBody>
          <a:bodyPr>
            <a:normAutofit/>
          </a:bodyPr>
          <a:lstStyle/>
          <a:p>
            <a:r>
              <a:rPr lang="sv-SE" dirty="0"/>
              <a:t>Alla sjukhus </a:t>
            </a:r>
            <a:r>
              <a:rPr lang="sv-SE" u="sng" dirty="0"/>
              <a:t>utom</a:t>
            </a:r>
            <a:r>
              <a:rPr lang="sv-SE" dirty="0"/>
              <a:t> Lycksele rapporterar stroke</a:t>
            </a:r>
          </a:p>
          <a:p>
            <a:r>
              <a:rPr lang="sv-SE" dirty="0"/>
              <a:t>Akademiska, Umeå och Linköping universitetssjukhus </a:t>
            </a:r>
            <a:r>
              <a:rPr lang="sv-SE" u="sng" dirty="0"/>
              <a:t>rapporterar</a:t>
            </a:r>
            <a:r>
              <a:rPr lang="sv-SE" dirty="0"/>
              <a:t> SAB</a:t>
            </a:r>
          </a:p>
          <a:p>
            <a:endParaRPr lang="sv-SE" dirty="0"/>
          </a:p>
          <a:p>
            <a:r>
              <a:rPr lang="sv-SE" dirty="0"/>
              <a:t>Stroke: 	19 832 (-91 jmf 2023)</a:t>
            </a:r>
          </a:p>
          <a:p>
            <a:r>
              <a:rPr lang="sv-SE" dirty="0"/>
              <a:t>TIA: 		  8 721 (-440 jmf 2023)</a:t>
            </a:r>
          </a:p>
        </p:txBody>
      </p:sp>
      <p:pic>
        <p:nvPicPr>
          <p:cNvPr id="4" name="Bildobjekt 3">
            <a:extLst>
              <a:ext uri="{FF2B5EF4-FFF2-40B4-BE49-F238E27FC236}">
                <a16:creationId xmlns:a16="http://schemas.microsoft.com/office/drawing/2014/main" id="{D00BE952-0311-BF9D-D670-65FDFB34F9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876" y="459298"/>
            <a:ext cx="3845819" cy="5435789"/>
          </a:xfrm>
          <a:prstGeom prst="rect">
            <a:avLst/>
          </a:prstGeom>
          <a:noFill/>
        </p:spPr>
      </p:pic>
    </p:spTree>
    <p:extLst>
      <p:ext uri="{BB962C8B-B14F-4D97-AF65-F5344CB8AC3E}">
        <p14:creationId xmlns:p14="http://schemas.microsoft.com/office/powerpoint/2010/main" val="873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ma">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2 Content pages - Light theme">
  <a:themeElements>
    <a:clrScheme name="Uman Sense">
      <a:dk1>
        <a:srgbClr val="797B80"/>
      </a:dk1>
      <a:lt1>
        <a:srgbClr val="F3F5F5"/>
      </a:lt1>
      <a:dk2>
        <a:srgbClr val="8B9999"/>
      </a:dk2>
      <a:lt2>
        <a:srgbClr val="FFFFFF"/>
      </a:lt2>
      <a:accent1>
        <a:srgbClr val="6D9C89"/>
      </a:accent1>
      <a:accent2>
        <a:srgbClr val="85A098"/>
      </a:accent2>
      <a:accent3>
        <a:srgbClr val="E2C25A"/>
      </a:accent3>
      <a:accent4>
        <a:srgbClr val="D75B4F"/>
      </a:accent4>
      <a:accent5>
        <a:srgbClr val="92645F"/>
      </a:accent5>
      <a:accent6>
        <a:srgbClr val="8A7E78"/>
      </a:accent6>
      <a:hlink>
        <a:srgbClr val="7C9C89"/>
      </a:hlink>
      <a:folHlink>
        <a:srgbClr val="7C9C89"/>
      </a:folHlink>
    </a:clrScheme>
    <a:fontScheme name="Uman Sens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1e20e62-7086-4883-9b73-154bab4dfde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567977DC2ADC24CAC9A268E6130C0B5" ma:contentTypeVersion="17" ma:contentTypeDescription="Skapa ett nytt dokument." ma:contentTypeScope="" ma:versionID="3bfb5483196f846732745c9b23dac049">
  <xsd:schema xmlns:xsd="http://www.w3.org/2001/XMLSchema" xmlns:xs="http://www.w3.org/2001/XMLSchema" xmlns:p="http://schemas.microsoft.com/office/2006/metadata/properties" xmlns:ns3="b1e20e62-7086-4883-9b73-154bab4dfdea" xmlns:ns4="26c61549-ade6-4b73-9ba8-bd03eb371ed2" targetNamespace="http://schemas.microsoft.com/office/2006/metadata/properties" ma:root="true" ma:fieldsID="13b27379b7dc18535c3422fec4c21bfe" ns3:_="" ns4:_="">
    <xsd:import namespace="b1e20e62-7086-4883-9b73-154bab4dfdea"/>
    <xsd:import namespace="26c61549-ade6-4b73-9ba8-bd03eb371ed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e20e62-7086-4883-9b73-154bab4df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c61549-ade6-4b73-9ba8-bd03eb371ed2"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SharingHintHash" ma:index="12"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37E217-BE1C-406A-81B7-F7D3993C76AA}">
  <ds:schemaRefs>
    <ds:schemaRef ds:uri="26c61549-ade6-4b73-9ba8-bd03eb371ed2"/>
    <ds:schemaRef ds:uri="http://schemas.microsoft.com/office/2006/documentManagement/types"/>
    <ds:schemaRef ds:uri="b1e20e62-7086-4883-9b73-154bab4dfdea"/>
    <ds:schemaRef ds:uri="http://purl.org/dc/terms/"/>
    <ds:schemaRef ds:uri="http://schemas.microsoft.com/office/infopath/2007/PartnerControls"/>
    <ds:schemaRef ds:uri="http://purl.org/dc/dcmitype/"/>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C0F5BC4-6BFC-47CF-B656-953484E692B8}">
  <ds:schemaRefs>
    <ds:schemaRef ds:uri="http://schemas.microsoft.com/sharepoint/v3/contenttype/forms"/>
  </ds:schemaRefs>
</ds:datastoreItem>
</file>

<file path=customXml/itemProps3.xml><?xml version="1.0" encoding="utf-8"?>
<ds:datastoreItem xmlns:ds="http://schemas.openxmlformats.org/officeDocument/2006/customXml" ds:itemID="{A7D5974A-BD95-4157-9094-F6FC584A4E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e20e62-7086-4883-9b73-154bab4dfdea"/>
    <ds:schemaRef ds:uri="26c61549-ade6-4b73-9ba8-bd03eb371e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Formulärsförändringar 2026</Template>
  <TotalTime>233</TotalTime>
  <Words>1495</Words>
  <Application>Microsoft Office PowerPoint</Application>
  <PresentationFormat>Bredbild</PresentationFormat>
  <Paragraphs>301</Paragraphs>
  <Slides>74</Slides>
  <Notes>6</Notes>
  <HiddenSlides>0</HiddenSlides>
  <MMClips>0</MMClips>
  <ScaleCrop>false</ScaleCrop>
  <HeadingPairs>
    <vt:vector size="6" baseType="variant">
      <vt:variant>
        <vt:lpstr>Använt teckensnitt</vt:lpstr>
      </vt:variant>
      <vt:variant>
        <vt:i4>6</vt:i4>
      </vt:variant>
      <vt:variant>
        <vt:lpstr>Tema</vt:lpstr>
      </vt:variant>
      <vt:variant>
        <vt:i4>5</vt:i4>
      </vt:variant>
      <vt:variant>
        <vt:lpstr>Bildrubriker</vt:lpstr>
      </vt:variant>
      <vt:variant>
        <vt:i4>74</vt:i4>
      </vt:variant>
    </vt:vector>
  </HeadingPairs>
  <TitlesOfParts>
    <vt:vector size="85" baseType="lpstr">
      <vt:lpstr>Aptos</vt:lpstr>
      <vt:lpstr>Aptos Display</vt:lpstr>
      <vt:lpstr>Arial</vt:lpstr>
      <vt:lpstr>Calibri</vt:lpstr>
      <vt:lpstr>Calibri Light</vt:lpstr>
      <vt:lpstr>Wingdings</vt:lpstr>
      <vt:lpstr>Office-tema</vt:lpstr>
      <vt:lpstr>Anpassad formgivning</vt:lpstr>
      <vt:lpstr>2_Office-tema</vt:lpstr>
      <vt:lpstr>1_Anpassad formgivning</vt:lpstr>
      <vt:lpstr>02 Content pages - Light theme</vt:lpstr>
      <vt:lpstr>PowerPoint-presentation</vt:lpstr>
      <vt:lpstr>Riksstrokes Styrgrupp och kansli</vt:lpstr>
      <vt:lpstr>Praktisk information</vt:lpstr>
      <vt:lpstr>Dagens program</vt:lpstr>
      <vt:lpstr>Senaste resultaten från Riksstroke</vt:lpstr>
      <vt:lpstr>Riksstrokedata för 2024</vt:lpstr>
      <vt:lpstr>Rapporter i mängd</vt:lpstr>
      <vt:lpstr>Interaktiva rapporter</vt:lpstr>
      <vt:lpstr>Antal</vt:lpstr>
      <vt:lpstr>Täckningsgrad TIA</vt:lpstr>
      <vt:lpstr>Täckningsgrad stroke</vt:lpstr>
      <vt:lpstr>Insjuknande i stroke</vt:lpstr>
      <vt:lpstr>Stroke och TIA</vt:lpstr>
      <vt:lpstr>Stroke och TIA</vt:lpstr>
      <vt:lpstr>TIA direkt in strokeenhet</vt:lpstr>
      <vt:lpstr>Stroke direktinläggning strokeenhet</vt:lpstr>
      <vt:lpstr>NIHSS vid insjuknandet i stroke</vt:lpstr>
      <vt:lpstr>Antikogulantia och hemorrhagisk stroke</vt:lpstr>
      <vt:lpstr>Antikogulantia och ischemisk stroke</vt:lpstr>
      <vt:lpstr>Reperfusion över tid </vt:lpstr>
      <vt:lpstr>Trombolys</vt:lpstr>
      <vt:lpstr>Trombektomi</vt:lpstr>
      <vt:lpstr>Reperfusionsbehandling</vt:lpstr>
      <vt:lpstr>Reperfusion har ökat över tid</vt:lpstr>
      <vt:lpstr>Bedömning av sväljförmågan</vt:lpstr>
      <vt:lpstr>Riskbedömning av munhälsa </vt:lpstr>
      <vt:lpstr>Bedömning och behandling av fysioterapeut / arbetsterapeut</vt:lpstr>
      <vt:lpstr>Hur många återvänder hem direkt?</vt:lpstr>
      <vt:lpstr>Skriftlig rehab.plan</vt:lpstr>
      <vt:lpstr>ESD</vt:lpstr>
      <vt:lpstr>3-månader efter stroke</vt:lpstr>
      <vt:lpstr>ADL-beroende</vt:lpstr>
      <vt:lpstr>Nöjda med rehabilitering</vt:lpstr>
      <vt:lpstr>Återställd efter stroken</vt:lpstr>
      <vt:lpstr>Subaraknoidalblödningar</vt:lpstr>
      <vt:lpstr>Utskrivningsstatus Subaraknoidalblödning</vt:lpstr>
      <vt:lpstr>Dagens program</vt:lpstr>
      <vt:lpstr>Information från Riksstroke</vt:lpstr>
      <vt:lpstr>Webbinarier hösten 2025</vt:lpstr>
      <vt:lpstr>Strukturdataenkät 2025</vt:lpstr>
      <vt:lpstr>Interaktiva rapporter ”SHINY”</vt:lpstr>
      <vt:lpstr>Information Riksstroke@INCA</vt:lpstr>
      <vt:lpstr>Styrgrupp Riksstroke@INCA</vt:lpstr>
      <vt:lpstr>Arbetsgrupp Riksstroke@INCA</vt:lpstr>
      <vt:lpstr>Referensgrupp Riksstroke@INCA​</vt:lpstr>
      <vt:lpstr>Pilotsjukhus​</vt:lpstr>
      <vt:lpstr>Tidsplan ITS plattform</vt:lpstr>
      <vt:lpstr>Tidsplan införande INCA</vt:lpstr>
      <vt:lpstr>Statistik från ITS-plattformen</vt:lpstr>
      <vt:lpstr>Dagens program</vt:lpstr>
      <vt:lpstr>Riksstroke@INCA</vt:lpstr>
      <vt:lpstr>Riksstroke@INCA Formulär</vt:lpstr>
      <vt:lpstr>Riksstroke@INCA Pappersformulär</vt:lpstr>
      <vt:lpstr>Rikstroke@INCA   Formulär/Flikar </vt:lpstr>
      <vt:lpstr>Rikstroke@INCA formulärflöde-registrering</vt:lpstr>
      <vt:lpstr>Riksstroke@INCA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Lunch 12-13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 Korpela</dc:creator>
  <cp:lastModifiedBy>Per Ivarsson</cp:lastModifiedBy>
  <cp:revision>39</cp:revision>
  <dcterms:created xsi:type="dcterms:W3CDTF">2025-09-21T07:37:55Z</dcterms:created>
  <dcterms:modified xsi:type="dcterms:W3CDTF">2025-09-29T08:23:41Z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0x010100C567977DC2ADC24CAC9A268E6130C0B5</vt:lpwstr>
  </property>
</Properties>
</file>