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5" r:id="rId7"/>
    <p:sldMasterId id="2147483695" r:id="rId8"/>
    <p:sldMasterId id="2147483707" r:id="rId9"/>
  </p:sldMasterIdLst>
  <p:notesMasterIdLst>
    <p:notesMasterId r:id="rId42"/>
  </p:notesMasterIdLst>
  <p:sldIdLst>
    <p:sldId id="262" r:id="rId10"/>
    <p:sldId id="8239" r:id="rId11"/>
    <p:sldId id="8218" r:id="rId12"/>
    <p:sldId id="264" r:id="rId13"/>
    <p:sldId id="268" r:id="rId14"/>
    <p:sldId id="269" r:id="rId15"/>
    <p:sldId id="266" r:id="rId16"/>
    <p:sldId id="265" r:id="rId17"/>
    <p:sldId id="267" r:id="rId18"/>
    <p:sldId id="8240" r:id="rId19"/>
    <p:sldId id="8220" r:id="rId20"/>
    <p:sldId id="739" r:id="rId21"/>
    <p:sldId id="8245" r:id="rId22"/>
    <p:sldId id="8246" r:id="rId23"/>
    <p:sldId id="8248" r:id="rId24"/>
    <p:sldId id="8247" r:id="rId25"/>
    <p:sldId id="8249" r:id="rId26"/>
    <p:sldId id="8241" r:id="rId27"/>
    <p:sldId id="8242" r:id="rId28"/>
    <p:sldId id="8223" r:id="rId29"/>
    <p:sldId id="256" r:id="rId30"/>
    <p:sldId id="257" r:id="rId31"/>
    <p:sldId id="329" r:id="rId32"/>
    <p:sldId id="333" r:id="rId33"/>
    <p:sldId id="654" r:id="rId34"/>
    <p:sldId id="1640" r:id="rId35"/>
    <p:sldId id="1618" r:id="rId36"/>
    <p:sldId id="8243" r:id="rId37"/>
    <p:sldId id="8244" r:id="rId38"/>
    <p:sldId id="8233" r:id="rId39"/>
    <p:sldId id="8277" r:id="rId40"/>
    <p:sldId id="733" r:id="rId4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5496C-3C40-15E0-1876-552660C5EB49}" v="121" dt="2025-09-22T07:46:13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09:25:22.13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69 90 24575,'0'0'0,"0"4"0,0 5 0,0 5 0,0 3 0,0 3 0,0 1 0,0 2 0,0 0 0,0 0 0,0 0 0,0-1 0,0 1 0,0 4 0,0-1 0,0 1 0,0-1 0,0-1 0,0-2 0,5-4 0,-1-1 0,1-1 0,-1 2 0,-2 0 0,0 1 0,-1 1 0,0 1 0,-1-9 0,-1-9 0,1-9 0,0-7 0,4-5 0,0-4 0,1-2 0,3-1 0,-1 0 0,-1 1 0,-1-1 0,-2 1 0,3 5 0,0-4 0,-1 0 0,3-10 0,-2 9 0,0 9 0,-1 10 0,-3 15 0,0 8 0,-1 4 0,-1 8 0,0 0 0,-1-1 0,1-1 0,0-2 0,0-11 0,-1-11 0,1-9 0,0-8 0,0-6 0,0-3 0,0-3 0,0 0 0,0 0 0,0 0 0,0 1 0,0 0 0,0 0 0,0 1 0,0 0 0,0 0 0,0 0 0,0 0 0,0 9 0,0 9 0,0 9 0,0 7 0,0-3 0,0-6 0,0-16 0,0-7 0,0-4 0,0-8 0,0 0 0,0 1 0,0 2 0,0 11 0,0 11 0,-4 14 0,-5 14 0,0 6 0,-3 3 0,0 0 0,-1-2 0,-2-5 0,2-11 0,2-11 0,4-9 0,-2-6 0,2-6 0,2-3 0,1 8 0,2 9 0,1 9 0,-4 8 0,1 6 0,-1 3 0,2 3 0,1 1 0,1 0 0,0-1 0,1 1 0,0-1 0,0-1 0,0 0 0,0 1 0,0-1 0,0-9 0,0-9 0,0-9 0,0 1 0,0 5 0,0 5 0,5 1 0,-1 4 0,5-1 0,4 3 0,3-1 0,3-4 0,-3 3 0,2-3 0,-5 3 0,2-2 0,-4 3 0,-3 1 0,-2 4 0,1 2 0,-1 1 0,-1 2 0,-2-9 0,-1-8 0,0-9 0,2-8 0,1-6 0,-1-3 0,-1-1 0,4-2 0,4 0 0,-1 1 0,3-5 0,-2 0 0,-3 1 0,-2 1 0,3 6 0,-3 0 0,0 2 0,-3 8 0,-5 4 0,-1 9 0,-6 1 0,-3 2 0,-5 3 0,-2 0 0,3-6 0,-2-2 0,4-7 0,4-4 0,3-5 0,3-4 0,-2 2 0,1 0 0,-3-2 0,-4 4 0,-3 0 0,1-2 0,-2-1 0,3-1 0,-1 2 0,-2-4 0,3-1 0,3-1 0,-1 4 0,2 0 0,2 9 0,3 9 0,1 8 0,2 7 0,1 5 0,0 2 0,0 2 0,1 1 0,-1 0 0,0 0 0,1-1 0,-1 0 0,0-1 0,4-4 0,5-5 0,5 0 0,3-4 0,3-2 0,-3-7 0,1-3 0,-4-5 0,-4 4 0,-3 6 0,-3 5 0,-2 6 0,-2 5 0,-1 2 0,1 2 0,-1 1 0,0 0 0,1 1 0,0-1 0,-1-1 0,1 1 0,0-1 0,0 0 0,0 0 0,0 0 0,5-8 0,0-10 0,3-9 0,5-8 0,3 0 0,-1-3 0,1-7 0,1 2 0,-2 0 0,-4 0 0,-3 0 0,-8-1 0,-7 1 0,-1-1 0,-1 0 0,-2 4 0,1 9 0,-2 5 0,2 8 0,-3 7 0,3 4 0,-2 5 0,2 1 0,-2 2 0,2 5 0,-2-4 0,2-1 0,2-10 0,3-9 0,2-5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09:26:10.84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79.45935"/>
      <inkml:brushProperty name="anchorY" value="-843.091"/>
      <inkml:brushProperty name="scaleFactor" value="0.5"/>
    </inkml:brush>
  </inkml:definitions>
  <inkml:trace contextRef="#ctx0" brushRef="#br0">8785 510 24575,'-4'20'0,"-6"0"0,-7 0 0,-6 0 0,-8-1 0,-6 1 0,-6-1 0,-7 0 0,-7 0 0,-6 0 0,-6-1 0,-6 0 0,-6 0 0,-7-1 0,-5 0 0,-5 0 0,-6-1 0,-6-1 0,-4 0 0,-6-1 0,-4 0 0,-5 0 0,-4-2 0,-5 0 0,-3 0 0,-5-1 0,-2-1 0,-4-1 0,-4 0 0,-2-1 0,-2-1 0,-3 0 0,-2-1 0,-2-1 0,-2-1 0,0-1 0,-2 0 0,-1-1 0,0-1 0,0 0 0,-1-2 0,1 0 0,0-1 0,1-1 0,2 0 0,0-1 0,2-1 0,2-1 0,2-1 0,3 0 0,2-1 0,3-1 0,2 0 0,5-1 0,2-1 0,5-1 0,3 0 0,5 0 0,4-2 0,5 0 0,4 0 0,6-1 0,4 0 0,6-1 0,6-1 0,5 0 0,5 0 0,7-1 0,6 0 0,6 0 0,6-1 0,6 0 0,7 0 0,7 0 0,6-1 0,6 1 0,8-1 0,6 0 0,7 0 0,6 0 0,8 0 0,6 0 0,7 0 0,6 0 0,8 0 0,6 1 0,6-1 0,7 1 0,7 0 0,6 1 0,6-1 0,6 1 0,6 1 0,7-1 0,5 2 0,5-1 0,6 1 0,6 1 0,4 0 0,6 0 0,4 1 0,5 1 0,4 0 0,5 1 0,3 1 0,5 0 0,2 1 0,5 1 0,2 0 0,3 1 0,2 1 0,3 0 0,2 1 0,2 1 0,2 1 0,0 0 0,2 2 0,1 0 0,0 0 0,1 2 0,-1 0 0,0 2 0,0 0 0,-1 0 0,-2 2 0,0 0 0,-2 1 0,-2 1 0,-2 1 0,-3 0 0,-2 1 0,-2 1 0,-4 0 0,-4 1 0,-2 1 0,-5 0 0,-3 1 0,-5 1 0,-4 0 0,-5 1 0,-4 1 0,-6 0 0,-4 0 0,-6 1 0,-6 1 0,-5-1 0,-5 2 0,-7-1 0,-6 1 0,-6 1 0,-6-1 0,-6 1 0,-7 0 0,-7 1 0,-6-1 0,-6 1 0,-8 0 0,-6 0 0,-7 0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79CB-38B2-4997-ABFA-392E75ECF0EE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1F60-1D92-4669-9076-74890E1090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1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7B46-B945-4627-94BE-1EAD21F1690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04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9DD04-50A5-4A07-8C22-81E2C0870CD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6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finns en liten ökad risk för stroke och TIA efter </a:t>
            </a:r>
            <a:r>
              <a:rPr lang="sv-SE" dirty="0" err="1"/>
              <a:t>intravitreal</a:t>
            </a:r>
            <a:r>
              <a:rPr lang="sv-SE" dirty="0"/>
              <a:t> injektion med anti-VEGF-läkemedel. Risken verkar vara högre för </a:t>
            </a:r>
            <a:r>
              <a:rPr lang="en-US" dirty="0"/>
              <a:t>aflibercept (Eylea®) </a:t>
            </a:r>
            <a:r>
              <a:rPr lang="en-US" dirty="0" err="1"/>
              <a:t>och</a:t>
            </a:r>
            <a:r>
              <a:rPr lang="en-US" dirty="0"/>
              <a:t> bevacizumab (Avastin®) </a:t>
            </a:r>
            <a:r>
              <a:rPr lang="en-US" dirty="0" err="1"/>
              <a:t>än</a:t>
            </a:r>
            <a:r>
              <a:rPr lang="en-US" dirty="0"/>
              <a:t> med ranibizumab (Lucentis®).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AFD8C-199A-4885-9CDE-A508D4B0752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20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Evidenskedjan för Stroke Alarm är stark: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Strokebehandling är tidskritisk – det är bråttom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83-90% får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armpares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Accelerometrar kan upptäcka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armpares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efter stroke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 Alarm är säker och väl accepterad av patienter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 Alarm är kostnadseffektiv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02B5-0A91-3F48-8B3B-77D74B3F3F7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80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</p:spTree>
    <p:extLst>
      <p:ext uri="{BB962C8B-B14F-4D97-AF65-F5344CB8AC3E}">
        <p14:creationId xmlns:p14="http://schemas.microsoft.com/office/powerpoint/2010/main" val="13440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E05C8-6F26-ADA9-8178-4DDC1ACE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C890D5-077F-4503-250C-447FAFA9C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29F42-1E45-D278-AD92-A1A80D91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6D02F9-8F27-A22A-460A-AA0FF28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8F74F8-6CA5-1368-90AB-782FBA8D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29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0D921-B270-338B-A504-ABF2140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99A216-09A1-AF23-5DE7-A7ED6B91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C7BD26-F5C6-BAA6-C3AB-FEBED782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88CE3-6EEC-E31A-34B0-55C80CE5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00446-3281-2FF5-B3F5-53A6E990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6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F06136-CE92-78FF-B1CE-06294B5F6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84866A-6FEA-3DC6-4433-893FF08D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C27F48-1288-979A-961F-CF0B631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612AD-D6C3-BF52-310B-59918E2C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C3635F-314D-97AA-C739-6745FE45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56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 dirty="0"/>
              <a:t>Byte från ITS plattform(egenutvecklad) till INCA </a:t>
            </a:r>
          </a:p>
          <a:p>
            <a:r>
              <a:rPr lang="sv-SE" dirty="0"/>
              <a:t>Riksstroke registercentrum(RC Norr) tillhandahåller INCA som plattform</a:t>
            </a:r>
          </a:p>
          <a:p>
            <a:r>
              <a:rPr lang="sv-SE" dirty="0"/>
              <a:t>INCA är plattform som alla cancerregister använder</a:t>
            </a:r>
          </a:p>
          <a:p>
            <a:r>
              <a:rPr lang="sv-SE" dirty="0"/>
              <a:t>Ett antal icke register använder den t ex Bråckregistret, Psoriasisregistret, Psykiatriregister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42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994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9598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4822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4804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0501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33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945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9FCB2-71BF-9D69-E3B1-D56770C8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F9356-4841-0A8D-9878-214C079A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25370-2A49-4FEC-D723-2DCB05E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1571A4-CC6E-A3FB-6D24-B10D927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B4DD9-48CF-45E9-DADB-AFF4A88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650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8834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8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68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017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5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6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3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002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C46D-7CF5-7843-AFE8-C5E625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53B67C-57D5-7FCE-E2AE-A9A6C172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5778A2-1E47-7371-1604-C39FC2BE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2B3EF-407A-F8A8-27E3-C47DE3E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9844-A77F-A770-496D-07F56CED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60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presentation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95424"/>
            <a:ext cx="9619488" cy="3950208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 baseline="0"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endParaRPr lang="en-US" dirty="0"/>
          </a:p>
          <a:p>
            <a:pPr lvl="1"/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3"/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306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800">
          <p15:clr>
            <a:srgbClr val="FBAE40"/>
          </p15:clr>
        </p15:guide>
        <p15:guide id="3" pos="6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92352" y="1499616"/>
            <a:ext cx="9619488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H2 </a:t>
            </a:r>
            <a:r>
              <a:rPr lang="en-US" dirty="0" err="1"/>
              <a:t>Rubrik</a:t>
            </a:r>
            <a:r>
              <a:rPr lang="en-US" dirty="0"/>
              <a:t> med </a:t>
            </a:r>
            <a:r>
              <a:rPr lang="en-US" dirty="0" err="1"/>
              <a:t>exempeltext</a:t>
            </a:r>
            <a:endParaRPr lang="en-US" dirty="0"/>
          </a:p>
          <a:p>
            <a:pPr lvl="1"/>
            <a:r>
              <a:rPr lang="en-US" dirty="0"/>
              <a:t>H3 Rubrik med exempeltext</a:t>
            </a:r>
          </a:p>
          <a:p>
            <a:pPr lvl="2"/>
            <a:r>
              <a:rPr lang="en-US" dirty="0" err="1"/>
              <a:t>Punktlista</a:t>
            </a:r>
            <a:r>
              <a:rPr lang="en-US" dirty="0"/>
              <a:t> med </a:t>
            </a:r>
            <a:r>
              <a:rPr lang="en-US" dirty="0" err="1"/>
              <a:t>exempeltext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ligger under en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flera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en-US" dirty="0"/>
          </a:p>
          <a:p>
            <a:pPr lvl="3"/>
            <a:r>
              <a:rPr lang="en-US" dirty="0" err="1"/>
              <a:t>Punktlista</a:t>
            </a:r>
            <a:r>
              <a:rPr lang="en-US" dirty="0"/>
              <a:t> nivå </a:t>
            </a:r>
            <a:r>
              <a:rPr lang="en-US" dirty="0" err="1"/>
              <a:t>två</a:t>
            </a:r>
            <a:endParaRPr lang="en-US" dirty="0"/>
          </a:p>
          <a:p>
            <a:pPr lvl="4"/>
            <a:r>
              <a:rPr lang="en-US" dirty="0"/>
              <a:t>Punktlista nivå </a:t>
            </a:r>
            <a:r>
              <a:rPr lang="en-US" dirty="0" err="1"/>
              <a:t>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6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800">
          <p15:clr>
            <a:srgbClr val="FBAE40"/>
          </p15:clr>
        </p15:guide>
        <p15:guide id="3" pos="688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01750" y="3454401"/>
            <a:ext cx="6431407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1327" y="2976750"/>
            <a:ext cx="6431885" cy="477462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Mellansektion</a:t>
            </a:r>
            <a:r>
              <a:rPr lang="en-US" dirty="0"/>
              <a:t>, </a:t>
            </a:r>
            <a:r>
              <a:rPr lang="en-US" dirty="0" err="1"/>
              <a:t>rubrik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47191" r="50360"/>
          <a:stretch/>
        </p:blipFill>
        <p:spPr>
          <a:xfrm>
            <a:off x="6446026" y="0"/>
            <a:ext cx="57459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3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8715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399574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5960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7859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91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289B5-3B02-DFE7-1B02-DC70B50B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3E339-4D97-5602-C116-62A13DB8D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5B3711-55BA-BED4-C3CE-EB5DCE0C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A8C72B-3994-AE65-5A47-987B6C8C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0BC94-76B4-5329-D840-2D92CC05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289986-8426-B4E5-8A9E-475F7545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26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7336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783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52498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58217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C7E30-BF3C-68BA-B9F2-2DD9E81AC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6ED869-EC3C-00A4-18A4-F25805F28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33F3B-345B-A617-6805-0863B6F5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5F92CE-9A1E-9BB4-C3FA-DADBCC4A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4DAA8B-49C2-ACBD-319E-850DC2EE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020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C1E16-53A5-1463-185F-72E8A1F1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2DED96-8063-2DCD-4D61-B51390DC7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9065C2-3772-674A-DFEC-2B59C43B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C21528-42D2-00D9-D677-8DACA857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64C972-5741-0B91-D6DF-66C457F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261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71753A-E575-8041-D2ED-DB8AB21D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81AE42-9E39-DDEA-7348-FF34DE21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9AE833-3804-F437-4420-0F0648E8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8192C1-8F8B-9A98-C00E-F790C6A7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12F8BC-262A-2256-5E01-DE0E9DB6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191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5D014-4F86-F89E-06C9-1D5005E6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0FEB99-8022-88C1-A948-F314FC573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A1A564-882C-36F8-9FB0-FF9A717B7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BB8112-AC1E-D670-AEB5-E2B75DC9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2B798B-A421-BBE6-CD9C-0E49ABB7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66169D-F79D-694F-8539-1BD80670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061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655328-9C31-7233-D5E7-7D048C8D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5FA776-BE9F-67A7-BE2F-E25136F87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17BF58-9DE1-0E87-0061-55931C69E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EC4F32-A910-6C1F-B80E-9EB75D98E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1A3584F-5452-4A6E-8D00-F275ADAA8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F53A5D9-A5A0-6106-149D-643A43B5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B75E593-AE1B-B09B-0654-2C0140B1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136EBA-50DB-BCFF-A538-892C311C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166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ADCBC3-EF9D-01C1-3B5B-FDE4F197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3942B1-32B5-F6D8-75AD-92DC0C67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8CB5CE-8933-25BB-5F0F-9B6EF688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28C112-6D9B-0194-0E70-868887B2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4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2F670-AD84-E832-7A0A-AC2AFDC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CEA006-1572-531D-1F6D-D79141766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B9AB86-AFFB-C981-22CD-93F24A68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1C0C39-A8B1-D825-96DF-CF60359A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01B98E-ACBC-F480-C2BC-719E5281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0CC521-031D-789B-FB2D-914A1B84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74399-853F-BF47-8068-610F28D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4F316F0-EAE4-6656-BC48-719E4E05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354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D6BF85-EE85-10D2-E68B-CB178BDA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4A310AB-A22F-4F81-FEC3-B4D04942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8BAB54-58DB-093E-94E9-34A90118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372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7AA297-F6B7-CF17-8216-A5A52B93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EBECD4-4232-3D83-6F10-76EF417FB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F3AA11-1B17-8D19-8768-C6CFB92A8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3824AA-D7CE-542D-3537-476FB11C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BF55197-C909-BBC4-B2C3-A21ACCDF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FC075A-5145-4238-6A21-E026CFAD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684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636BC-4972-D871-0261-EB8066C5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B1CB989-39D7-96B7-ED80-9F043E082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00A06-62BF-3E25-9FDD-51180B37D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70BD6E-27C4-7EEC-6B56-C3600F72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74E58C-0B29-3061-868B-C2E91F59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E53E5C-0911-2004-8B68-9E00E8E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447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93B9F-429C-38A9-611B-2DE9464E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5DDC190-5AEB-4281-52C8-C498EF04D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62532C-23B7-C411-60FD-83753BCA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596075-E372-F63D-8507-7F599DA1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3DF881-A770-E30D-E212-56C34303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5170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73906DE-321E-D3C2-2B15-49E500421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337604A-EB3C-BC7E-3C8A-D30B9C9E9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39606D-0715-1DFF-4972-83D33F22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BEDF40-2B46-9402-01ED-DFF46B3E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41A16F-1B0C-C242-5FD0-F72150A2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05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AE3325-BC7C-054A-AFCB-3779B77B6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000" y="1643063"/>
            <a:ext cx="9000000" cy="36226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F140082-4DCE-6E01-67DB-1EAA8CE7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C3715D-9569-B041-9A51-B736E10FDF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9996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F337EE5-445B-5940-9D60-01EE0541A5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66509"/>
            <a:ext cx="10515599" cy="35992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9FAB12-0829-40E5-B3D2-2BC1D91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286085A-605C-BE74-1E24-11D0E329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87169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- 2 col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1DFDF1E-2CBD-CA4B-B01F-7D25C22C22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9638" y="1666510"/>
            <a:ext cx="50652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3CA242A7-3EC6-004C-8CC8-58CD0DCBFF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8775" y="1666510"/>
            <a:ext cx="50652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E5E90F1-BE40-DB90-7160-2FB0E0C887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0C15694-4018-6512-1764-2CE59665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48705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/3 image and 2/3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773A7FC-E041-0F40-BAC1-E852631F2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4100" y="1666510"/>
            <a:ext cx="64897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AB502DA-9575-3014-18E2-0C73648A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3DCA8D-7807-304D-935F-65793DEABC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7E2759B-12E8-BC43-87B3-A6FD8632D7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1666510"/>
            <a:ext cx="3599228" cy="3599228"/>
          </a:xfrm>
          <a:custGeom>
            <a:avLst/>
            <a:gdLst>
              <a:gd name="connsiteX0" fmla="*/ 1816100 w 3632200"/>
              <a:gd name="connsiteY0" fmla="*/ 0 h 3632200"/>
              <a:gd name="connsiteX1" fmla="*/ 3632200 w 3632200"/>
              <a:gd name="connsiteY1" fmla="*/ 1816100 h 3632200"/>
              <a:gd name="connsiteX2" fmla="*/ 1816100 w 3632200"/>
              <a:gd name="connsiteY2" fmla="*/ 3632200 h 3632200"/>
              <a:gd name="connsiteX3" fmla="*/ 0 w 3632200"/>
              <a:gd name="connsiteY3" fmla="*/ 1816100 h 3632200"/>
              <a:gd name="connsiteX4" fmla="*/ 1816100 w 3632200"/>
              <a:gd name="connsiteY4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0" h="3632200">
                <a:moveTo>
                  <a:pt x="1816100" y="0"/>
                </a:moveTo>
                <a:cubicBezTo>
                  <a:pt x="2819104" y="0"/>
                  <a:pt x="3632200" y="813096"/>
                  <a:pt x="3632200" y="1816100"/>
                </a:cubicBezTo>
                <a:cubicBezTo>
                  <a:pt x="3632200" y="2819104"/>
                  <a:pt x="2819104" y="3632200"/>
                  <a:pt x="1816100" y="3632200"/>
                </a:cubicBezTo>
                <a:cubicBezTo>
                  <a:pt x="813096" y="3632200"/>
                  <a:pt x="0" y="2819104"/>
                  <a:pt x="0" y="1816100"/>
                </a:cubicBezTo>
                <a:cubicBezTo>
                  <a:pt x="0" y="813096"/>
                  <a:pt x="813096" y="0"/>
                  <a:pt x="1816100" y="0"/>
                </a:cubicBezTo>
                <a:close/>
              </a:path>
            </a:pathLst>
          </a:custGeom>
          <a:solidFill>
            <a:srgbClr val="F4F5F5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930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/3 text and 1/3 image_arc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9BBD8C6-E58B-535E-0EE1-58317A8596DF}"/>
              </a:ext>
            </a:extLst>
          </p:cNvPr>
          <p:cNvSpPr/>
          <p:nvPr userDrawn="1"/>
        </p:nvSpPr>
        <p:spPr>
          <a:xfrm>
            <a:off x="0" y="-704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D846FD-3262-0B25-9C89-86A65A7751FF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8481D15-114F-E641-B2E1-148B55B2F3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23224"/>
            <a:ext cx="6934200" cy="374251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34385C-6B82-9CF4-B036-A7F80CA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824"/>
            <a:ext cx="6934200" cy="11424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C66D2579-7A78-1A44-9615-6FED836E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0B213598-6F6E-AD42-CBA5-D441238F2D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10598" y="0"/>
            <a:ext cx="3581020" cy="6857302"/>
          </a:xfrm>
          <a:custGeom>
            <a:avLst/>
            <a:gdLst>
              <a:gd name="connsiteX0" fmla="*/ 2953101 w 3581020"/>
              <a:gd name="connsiteY0" fmla="*/ 6282912 h 6857302"/>
              <a:gd name="connsiteX1" fmla="*/ 2989422 w 3581020"/>
              <a:gd name="connsiteY1" fmla="*/ 6299199 h 6857302"/>
              <a:gd name="connsiteX2" fmla="*/ 2989486 w 3581020"/>
              <a:gd name="connsiteY2" fmla="*/ 6299199 h 6857302"/>
              <a:gd name="connsiteX3" fmla="*/ 3016489 w 3581020"/>
              <a:gd name="connsiteY3" fmla="*/ 6420167 h 6857302"/>
              <a:gd name="connsiteX4" fmla="*/ 3008502 w 3581020"/>
              <a:gd name="connsiteY4" fmla="*/ 6492557 h 6857302"/>
              <a:gd name="connsiteX5" fmla="*/ 2935099 w 3581020"/>
              <a:gd name="connsiteY5" fmla="*/ 6500495 h 6857302"/>
              <a:gd name="connsiteX6" fmla="*/ 2814472 w 3581020"/>
              <a:gd name="connsiteY6" fmla="*/ 6473571 h 6857302"/>
              <a:gd name="connsiteX7" fmla="*/ 2811430 w 3581020"/>
              <a:gd name="connsiteY7" fmla="*/ 6402323 h 6857302"/>
              <a:gd name="connsiteX8" fmla="*/ 2881410 w 3581020"/>
              <a:gd name="connsiteY8" fmla="*/ 6403847 h 6857302"/>
              <a:gd name="connsiteX9" fmla="*/ 2919442 w 3581020"/>
              <a:gd name="connsiteY9" fmla="*/ 6403847 h 6857302"/>
              <a:gd name="connsiteX10" fmla="*/ 2919442 w 3581020"/>
              <a:gd name="connsiteY10" fmla="*/ 6365938 h 6857302"/>
              <a:gd name="connsiteX11" fmla="*/ 2917921 w 3581020"/>
              <a:gd name="connsiteY11" fmla="*/ 6296152 h 6857302"/>
              <a:gd name="connsiteX12" fmla="*/ 2953101 w 3581020"/>
              <a:gd name="connsiteY12" fmla="*/ 6282912 h 6857302"/>
              <a:gd name="connsiteX13" fmla="*/ 2953110 w 3581020"/>
              <a:gd name="connsiteY13" fmla="*/ 6229271 h 6857302"/>
              <a:gd name="connsiteX14" fmla="*/ 2879889 w 3581020"/>
              <a:gd name="connsiteY14" fmla="*/ 6258179 h 6857302"/>
              <a:gd name="connsiteX15" fmla="*/ 2850604 w 3581020"/>
              <a:gd name="connsiteY15" fmla="*/ 6335141 h 6857302"/>
              <a:gd name="connsiteX16" fmla="*/ 2773398 w 3581020"/>
              <a:gd name="connsiteY16" fmla="*/ 6364351 h 6857302"/>
              <a:gd name="connsiteX17" fmla="*/ 2776441 w 3581020"/>
              <a:gd name="connsiteY17" fmla="*/ 6511481 h 6857302"/>
              <a:gd name="connsiteX18" fmla="*/ 2897955 w 3581020"/>
              <a:gd name="connsiteY18" fmla="*/ 6553962 h 6857302"/>
              <a:gd name="connsiteX19" fmla="*/ 2901822 w 3581020"/>
              <a:gd name="connsiteY19" fmla="*/ 6554153 h 6857302"/>
              <a:gd name="connsiteX20" fmla="*/ 2912471 w 3581020"/>
              <a:gd name="connsiteY20" fmla="*/ 6554597 h 6857302"/>
              <a:gd name="connsiteX21" fmla="*/ 3045458 w 3581020"/>
              <a:gd name="connsiteY21" fmla="*/ 6648387 h 6857302"/>
              <a:gd name="connsiteX22" fmla="*/ 3135328 w 3581020"/>
              <a:gd name="connsiteY22" fmla="*/ 6560921 h 6857302"/>
              <a:gd name="connsiteX23" fmla="*/ 3183728 w 3581020"/>
              <a:gd name="connsiteY23" fmla="*/ 6554534 h 6857302"/>
              <a:gd name="connsiteX24" fmla="*/ 3184213 w 3581020"/>
              <a:gd name="connsiteY24" fmla="*/ 6554534 h 6857302"/>
              <a:gd name="connsiteX25" fmla="*/ 3190489 w 3581020"/>
              <a:gd name="connsiteY25" fmla="*/ 6554406 h 6857302"/>
              <a:gd name="connsiteX26" fmla="*/ 3184213 w 3581020"/>
              <a:gd name="connsiteY26" fmla="*/ 6554470 h 6857302"/>
              <a:gd name="connsiteX27" fmla="*/ 3183728 w 3581020"/>
              <a:gd name="connsiteY27" fmla="*/ 6554534 h 6857302"/>
              <a:gd name="connsiteX28" fmla="*/ 3182946 w 3581020"/>
              <a:gd name="connsiteY28" fmla="*/ 6554534 h 6857302"/>
              <a:gd name="connsiteX29" fmla="*/ 3314412 w 3581020"/>
              <a:gd name="connsiteY29" fmla="*/ 6511544 h 6857302"/>
              <a:gd name="connsiteX30" fmla="*/ 3314475 w 3581020"/>
              <a:gd name="connsiteY30" fmla="*/ 6511481 h 6857302"/>
              <a:gd name="connsiteX31" fmla="*/ 3317517 w 3581020"/>
              <a:gd name="connsiteY31" fmla="*/ 6364351 h 6857302"/>
              <a:gd name="connsiteX32" fmla="*/ 3240311 w 3581020"/>
              <a:gd name="connsiteY32" fmla="*/ 6335141 h 6857302"/>
              <a:gd name="connsiteX33" fmla="*/ 3211026 w 3581020"/>
              <a:gd name="connsiteY33" fmla="*/ 6258179 h 6857302"/>
              <a:gd name="connsiteX34" fmla="*/ 3063397 w 3581020"/>
              <a:gd name="connsiteY34" fmla="*/ 6261227 h 6857302"/>
              <a:gd name="connsiteX35" fmla="*/ 3045458 w 3581020"/>
              <a:gd name="connsiteY35" fmla="*/ 6285103 h 6857302"/>
              <a:gd name="connsiteX36" fmla="*/ 3027519 w 3581020"/>
              <a:gd name="connsiteY36" fmla="*/ 6261227 h 6857302"/>
              <a:gd name="connsiteX37" fmla="*/ 2953110 w 3581020"/>
              <a:gd name="connsiteY37" fmla="*/ 6229271 h 6857302"/>
              <a:gd name="connsiteX38" fmla="*/ 327397 w 3581020"/>
              <a:gd name="connsiteY38" fmla="*/ 0 h 6857302"/>
              <a:gd name="connsiteX39" fmla="*/ 3581020 w 3581020"/>
              <a:gd name="connsiteY39" fmla="*/ 0 h 6857302"/>
              <a:gd name="connsiteX40" fmla="*/ 3581020 w 3581020"/>
              <a:gd name="connsiteY40" fmla="*/ 6857302 h 6857302"/>
              <a:gd name="connsiteX41" fmla="*/ 327207 w 3581020"/>
              <a:gd name="connsiteY41" fmla="*/ 6857302 h 6857302"/>
              <a:gd name="connsiteX42" fmla="*/ 0 w 3581020"/>
              <a:gd name="connsiteY42" fmla="*/ 3429000 h 6857302"/>
              <a:gd name="connsiteX43" fmla="*/ 327397 w 3581020"/>
              <a:gd name="connsiteY43" fmla="*/ 0 h 68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81020" h="6857302">
                <a:moveTo>
                  <a:pt x="2953101" y="6282912"/>
                </a:moveTo>
                <a:cubicBezTo>
                  <a:pt x="2966032" y="6283484"/>
                  <a:pt x="2979153" y="6288976"/>
                  <a:pt x="2989422" y="6299199"/>
                </a:cubicBezTo>
                <a:lnTo>
                  <a:pt x="2989486" y="6299199"/>
                </a:lnTo>
                <a:cubicBezTo>
                  <a:pt x="3008882" y="6318567"/>
                  <a:pt x="3019151" y="6361429"/>
                  <a:pt x="3016489" y="6420167"/>
                </a:cubicBezTo>
                <a:cubicBezTo>
                  <a:pt x="3015348" y="6449314"/>
                  <a:pt x="3011544" y="6475857"/>
                  <a:pt x="3008502" y="6492557"/>
                </a:cubicBezTo>
                <a:cubicBezTo>
                  <a:pt x="2991768" y="6495541"/>
                  <a:pt x="2964384" y="6499352"/>
                  <a:pt x="2935099" y="6500495"/>
                </a:cubicBezTo>
                <a:cubicBezTo>
                  <a:pt x="2876465" y="6502781"/>
                  <a:pt x="2833869" y="6492874"/>
                  <a:pt x="2814472" y="6473571"/>
                </a:cubicBezTo>
                <a:cubicBezTo>
                  <a:pt x="2793935" y="6453123"/>
                  <a:pt x="2792413" y="6421246"/>
                  <a:pt x="2811430" y="6402323"/>
                </a:cubicBezTo>
                <a:cubicBezTo>
                  <a:pt x="2830446" y="6383337"/>
                  <a:pt x="2861633" y="6384162"/>
                  <a:pt x="2881410" y="6403847"/>
                </a:cubicBezTo>
                <a:cubicBezTo>
                  <a:pt x="2892059" y="6414452"/>
                  <a:pt x="2908793" y="6414452"/>
                  <a:pt x="2919442" y="6403847"/>
                </a:cubicBezTo>
                <a:cubicBezTo>
                  <a:pt x="2930091" y="6393243"/>
                  <a:pt x="2930091" y="6376542"/>
                  <a:pt x="2919442" y="6365938"/>
                </a:cubicBezTo>
                <a:cubicBezTo>
                  <a:pt x="2899665" y="6346190"/>
                  <a:pt x="2898905" y="6315074"/>
                  <a:pt x="2917921" y="6296152"/>
                </a:cubicBezTo>
                <a:cubicBezTo>
                  <a:pt x="2927429" y="6286690"/>
                  <a:pt x="2940170" y="6282340"/>
                  <a:pt x="2953101" y="6282912"/>
                </a:cubicBezTo>
                <a:close/>
                <a:moveTo>
                  <a:pt x="2953110" y="6229271"/>
                </a:moveTo>
                <a:cubicBezTo>
                  <a:pt x="2926384" y="6228699"/>
                  <a:pt x="2899856" y="6238272"/>
                  <a:pt x="2879889" y="6258179"/>
                </a:cubicBezTo>
                <a:cubicBezTo>
                  <a:pt x="2858972" y="6279007"/>
                  <a:pt x="2849083" y="6307074"/>
                  <a:pt x="2850604" y="6335141"/>
                </a:cubicBezTo>
                <a:cubicBezTo>
                  <a:pt x="2822460" y="6333617"/>
                  <a:pt x="2794316" y="6343523"/>
                  <a:pt x="2773398" y="6364351"/>
                </a:cubicBezTo>
                <a:cubicBezTo>
                  <a:pt x="2733464" y="6404166"/>
                  <a:pt x="2734985" y="6470142"/>
                  <a:pt x="2776441" y="6511481"/>
                </a:cubicBezTo>
                <a:cubicBezTo>
                  <a:pt x="2801796" y="6536754"/>
                  <a:pt x="2842744" y="6551041"/>
                  <a:pt x="2897955" y="6553962"/>
                </a:cubicBezTo>
                <a:cubicBezTo>
                  <a:pt x="2897955" y="6553962"/>
                  <a:pt x="2897955" y="6553962"/>
                  <a:pt x="2901822" y="6554153"/>
                </a:cubicBezTo>
                <a:cubicBezTo>
                  <a:pt x="2907970" y="6554406"/>
                  <a:pt x="2910189" y="6554597"/>
                  <a:pt x="2912471" y="6554597"/>
                </a:cubicBezTo>
                <a:cubicBezTo>
                  <a:pt x="2975478" y="6558217"/>
                  <a:pt x="3044887" y="6587109"/>
                  <a:pt x="3045458" y="6648387"/>
                </a:cubicBezTo>
                <a:cubicBezTo>
                  <a:pt x="3045838" y="6600667"/>
                  <a:pt x="3087329" y="6572664"/>
                  <a:pt x="3135328" y="6560921"/>
                </a:cubicBezTo>
                <a:lnTo>
                  <a:pt x="3183728" y="6554534"/>
                </a:lnTo>
                <a:lnTo>
                  <a:pt x="3184213" y="6554534"/>
                </a:lnTo>
                <a:cubicBezTo>
                  <a:pt x="3186305" y="6554470"/>
                  <a:pt x="3188397" y="6554406"/>
                  <a:pt x="3190489" y="6554406"/>
                </a:cubicBezTo>
                <a:cubicBezTo>
                  <a:pt x="3190489" y="6554406"/>
                  <a:pt x="3187763" y="6554406"/>
                  <a:pt x="3184213" y="6554470"/>
                </a:cubicBezTo>
                <a:lnTo>
                  <a:pt x="3183728" y="6554534"/>
                </a:lnTo>
                <a:lnTo>
                  <a:pt x="3182946" y="6554534"/>
                </a:lnTo>
                <a:cubicBezTo>
                  <a:pt x="3243291" y="6552946"/>
                  <a:pt x="3287535" y="6538341"/>
                  <a:pt x="3314412" y="6511544"/>
                </a:cubicBezTo>
                <a:lnTo>
                  <a:pt x="3314475" y="6511481"/>
                </a:lnTo>
                <a:cubicBezTo>
                  <a:pt x="3355930" y="6470142"/>
                  <a:pt x="3357452" y="6404166"/>
                  <a:pt x="3317517" y="6364351"/>
                </a:cubicBezTo>
                <a:cubicBezTo>
                  <a:pt x="3296600" y="6343460"/>
                  <a:pt x="3268456" y="6333617"/>
                  <a:pt x="3240311" y="6335141"/>
                </a:cubicBezTo>
                <a:cubicBezTo>
                  <a:pt x="3241833" y="6307074"/>
                  <a:pt x="3231944" y="6279007"/>
                  <a:pt x="3211026" y="6258179"/>
                </a:cubicBezTo>
                <a:cubicBezTo>
                  <a:pt x="3171092" y="6218365"/>
                  <a:pt x="3104852" y="6219889"/>
                  <a:pt x="3063397" y="6261227"/>
                </a:cubicBezTo>
                <a:cubicBezTo>
                  <a:pt x="3056551" y="6268022"/>
                  <a:pt x="3050719" y="6276150"/>
                  <a:pt x="3045458" y="6285103"/>
                </a:cubicBezTo>
                <a:cubicBezTo>
                  <a:pt x="3040197" y="6276086"/>
                  <a:pt x="3034302" y="6268022"/>
                  <a:pt x="3027519" y="6261227"/>
                </a:cubicBezTo>
                <a:cubicBezTo>
                  <a:pt x="3006760" y="6240558"/>
                  <a:pt x="2979836" y="6229842"/>
                  <a:pt x="2953110" y="6229271"/>
                </a:cubicBezTo>
                <a:close/>
                <a:moveTo>
                  <a:pt x="327397" y="0"/>
                </a:moveTo>
                <a:lnTo>
                  <a:pt x="3581020" y="0"/>
                </a:lnTo>
                <a:lnTo>
                  <a:pt x="3581020" y="6857302"/>
                </a:lnTo>
                <a:lnTo>
                  <a:pt x="327207" y="6857302"/>
                </a:lnTo>
                <a:cubicBezTo>
                  <a:pt x="120183" y="5869813"/>
                  <a:pt x="0" y="4693031"/>
                  <a:pt x="0" y="3429000"/>
                </a:cubicBezTo>
                <a:cubicBezTo>
                  <a:pt x="0" y="2164969"/>
                  <a:pt x="120246" y="987616"/>
                  <a:pt x="3273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4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5F47-FCD4-EB22-189F-54085B4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89DEE-DFF1-F33A-BA11-D1FC6132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86B3AB-2B83-BF8A-1445-8C514704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7744D9-83E5-E841-5084-639E8C6B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789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/2 text and 1/2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6C1F0F-5F1B-7813-35C7-13BA5748757B}"/>
              </a:ext>
            </a:extLst>
          </p:cNvPr>
          <p:cNvSpPr/>
          <p:nvPr userDrawn="1"/>
        </p:nvSpPr>
        <p:spPr>
          <a:xfrm>
            <a:off x="0" y="-704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8A22C48-AC3E-1D43-AF8A-46FE7AE497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B9A52B-A7CE-7CC0-DD57-C7F6F748539B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9E2897-25F7-7DAF-88CF-941D95A5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0916"/>
            <a:ext cx="4419600" cy="1142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AA056FA-24C7-D546-A7AB-05A2C76FDB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2084116"/>
            <a:ext cx="4419599" cy="318162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7FFF950F-A05E-0AB6-563E-460C6E0170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7" y="-4"/>
            <a:ext cx="6096000" cy="6857302"/>
          </a:xfrm>
          <a:custGeom>
            <a:avLst/>
            <a:gdLst>
              <a:gd name="connsiteX0" fmla="*/ 5466969 w 6096000"/>
              <a:gd name="connsiteY0" fmla="*/ 6282594 h 6857302"/>
              <a:gd name="connsiteX1" fmla="*/ 5503354 w 6096000"/>
              <a:gd name="connsiteY1" fmla="*/ 6298882 h 6857302"/>
              <a:gd name="connsiteX2" fmla="*/ 5503418 w 6096000"/>
              <a:gd name="connsiteY2" fmla="*/ 6298882 h 6857302"/>
              <a:gd name="connsiteX3" fmla="*/ 5530469 w 6096000"/>
              <a:gd name="connsiteY3" fmla="*/ 6419849 h 6857302"/>
              <a:gd name="connsiteX4" fmla="*/ 5522468 w 6096000"/>
              <a:gd name="connsiteY4" fmla="*/ 6492239 h 6857302"/>
              <a:gd name="connsiteX5" fmla="*/ 5448935 w 6096000"/>
              <a:gd name="connsiteY5" fmla="*/ 6500177 h 6857302"/>
              <a:gd name="connsiteX6" fmla="*/ 5328094 w 6096000"/>
              <a:gd name="connsiteY6" fmla="*/ 6473252 h 6857302"/>
              <a:gd name="connsiteX7" fmla="*/ 5325046 w 6096000"/>
              <a:gd name="connsiteY7" fmla="*/ 6402006 h 6857302"/>
              <a:gd name="connsiteX8" fmla="*/ 5395150 w 6096000"/>
              <a:gd name="connsiteY8" fmla="*/ 6403530 h 6857302"/>
              <a:gd name="connsiteX9" fmla="*/ 5433250 w 6096000"/>
              <a:gd name="connsiteY9" fmla="*/ 6403530 h 6857302"/>
              <a:gd name="connsiteX10" fmla="*/ 5433250 w 6096000"/>
              <a:gd name="connsiteY10" fmla="*/ 6365620 h 6857302"/>
              <a:gd name="connsiteX11" fmla="*/ 5431726 w 6096000"/>
              <a:gd name="connsiteY11" fmla="*/ 6295833 h 6857302"/>
              <a:gd name="connsiteX12" fmla="*/ 5466969 w 6096000"/>
              <a:gd name="connsiteY12" fmla="*/ 6282594 h 6857302"/>
              <a:gd name="connsiteX13" fmla="*/ 5467001 w 6096000"/>
              <a:gd name="connsiteY13" fmla="*/ 6228890 h 6857302"/>
              <a:gd name="connsiteX14" fmla="*/ 5393627 w 6096000"/>
              <a:gd name="connsiteY14" fmla="*/ 6257798 h 6857302"/>
              <a:gd name="connsiteX15" fmla="*/ 5364290 w 6096000"/>
              <a:gd name="connsiteY15" fmla="*/ 6334760 h 6857302"/>
              <a:gd name="connsiteX16" fmla="*/ 5286947 w 6096000"/>
              <a:gd name="connsiteY16" fmla="*/ 6363970 h 6857302"/>
              <a:gd name="connsiteX17" fmla="*/ 5289995 w 6096000"/>
              <a:gd name="connsiteY17" fmla="*/ 6511100 h 6857302"/>
              <a:gd name="connsiteX18" fmla="*/ 5411724 w 6096000"/>
              <a:gd name="connsiteY18" fmla="*/ 6553582 h 6857302"/>
              <a:gd name="connsiteX19" fmla="*/ 5415598 w 6096000"/>
              <a:gd name="connsiteY19" fmla="*/ 6553772 h 6857302"/>
              <a:gd name="connsiteX20" fmla="*/ 5426266 w 6096000"/>
              <a:gd name="connsiteY20" fmla="*/ 6554216 h 6857302"/>
              <a:gd name="connsiteX21" fmla="*/ 5559489 w 6096000"/>
              <a:gd name="connsiteY21" fmla="*/ 6648006 h 6857302"/>
              <a:gd name="connsiteX22" fmla="*/ 5649518 w 6096000"/>
              <a:gd name="connsiteY22" fmla="*/ 6560540 h 6857302"/>
              <a:gd name="connsiteX23" fmla="*/ 5698004 w 6096000"/>
              <a:gd name="connsiteY23" fmla="*/ 6554153 h 6857302"/>
              <a:gd name="connsiteX24" fmla="*/ 5698490 w 6096000"/>
              <a:gd name="connsiteY24" fmla="*/ 6554153 h 6857302"/>
              <a:gd name="connsiteX25" fmla="*/ 5704777 w 6096000"/>
              <a:gd name="connsiteY25" fmla="*/ 6554026 h 6857302"/>
              <a:gd name="connsiteX26" fmla="*/ 5698490 w 6096000"/>
              <a:gd name="connsiteY26" fmla="*/ 6554089 h 6857302"/>
              <a:gd name="connsiteX27" fmla="*/ 5698004 w 6096000"/>
              <a:gd name="connsiteY27" fmla="*/ 6554153 h 6857302"/>
              <a:gd name="connsiteX28" fmla="*/ 5697220 w 6096000"/>
              <a:gd name="connsiteY28" fmla="*/ 6554153 h 6857302"/>
              <a:gd name="connsiteX29" fmla="*/ 5828919 w 6096000"/>
              <a:gd name="connsiteY29" fmla="*/ 6511163 h 6857302"/>
              <a:gd name="connsiteX30" fmla="*/ 5828983 w 6096000"/>
              <a:gd name="connsiteY30" fmla="*/ 6511100 h 6857302"/>
              <a:gd name="connsiteX31" fmla="*/ 5832031 w 6096000"/>
              <a:gd name="connsiteY31" fmla="*/ 6363970 h 6857302"/>
              <a:gd name="connsiteX32" fmla="*/ 5754688 w 6096000"/>
              <a:gd name="connsiteY32" fmla="*/ 6334760 h 6857302"/>
              <a:gd name="connsiteX33" fmla="*/ 5725351 w 6096000"/>
              <a:gd name="connsiteY33" fmla="*/ 6257798 h 6857302"/>
              <a:gd name="connsiteX34" fmla="*/ 5577459 w 6096000"/>
              <a:gd name="connsiteY34" fmla="*/ 6260846 h 6857302"/>
              <a:gd name="connsiteX35" fmla="*/ 5559489 w 6096000"/>
              <a:gd name="connsiteY35" fmla="*/ 6284722 h 6857302"/>
              <a:gd name="connsiteX36" fmla="*/ 5541518 w 6096000"/>
              <a:gd name="connsiteY36" fmla="*/ 6260846 h 6857302"/>
              <a:gd name="connsiteX37" fmla="*/ 5467001 w 6096000"/>
              <a:gd name="connsiteY37" fmla="*/ 6228890 h 6857302"/>
              <a:gd name="connsiteX38" fmla="*/ 327978 w 6096000"/>
              <a:gd name="connsiteY38" fmla="*/ 0 h 6857302"/>
              <a:gd name="connsiteX39" fmla="*/ 6096000 w 6096000"/>
              <a:gd name="connsiteY39" fmla="*/ 0 h 6857302"/>
              <a:gd name="connsiteX40" fmla="*/ 6096000 w 6096000"/>
              <a:gd name="connsiteY40" fmla="*/ 6857302 h 6857302"/>
              <a:gd name="connsiteX41" fmla="*/ 327787 w 6096000"/>
              <a:gd name="connsiteY41" fmla="*/ 6857302 h 6857302"/>
              <a:gd name="connsiteX42" fmla="*/ 0 w 6096000"/>
              <a:gd name="connsiteY42" fmla="*/ 3429000 h 6857302"/>
              <a:gd name="connsiteX43" fmla="*/ 327978 w 6096000"/>
              <a:gd name="connsiteY43" fmla="*/ 0 h 68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6000" h="6857302">
                <a:moveTo>
                  <a:pt x="5466969" y="6282594"/>
                </a:moveTo>
                <a:cubicBezTo>
                  <a:pt x="5479923" y="6283165"/>
                  <a:pt x="5493067" y="6288658"/>
                  <a:pt x="5503354" y="6298882"/>
                </a:cubicBezTo>
                <a:lnTo>
                  <a:pt x="5503418" y="6298882"/>
                </a:lnTo>
                <a:cubicBezTo>
                  <a:pt x="5522849" y="6318249"/>
                  <a:pt x="5533136" y="6361112"/>
                  <a:pt x="5530469" y="6419849"/>
                </a:cubicBezTo>
                <a:cubicBezTo>
                  <a:pt x="5529326" y="6448996"/>
                  <a:pt x="5525516" y="6475539"/>
                  <a:pt x="5522468" y="6492239"/>
                </a:cubicBezTo>
                <a:cubicBezTo>
                  <a:pt x="5505704" y="6495224"/>
                  <a:pt x="5478272" y="6499033"/>
                  <a:pt x="5448935" y="6500177"/>
                </a:cubicBezTo>
                <a:cubicBezTo>
                  <a:pt x="5390197" y="6502463"/>
                  <a:pt x="5347525" y="6492557"/>
                  <a:pt x="5328094" y="6473252"/>
                </a:cubicBezTo>
                <a:cubicBezTo>
                  <a:pt x="5307520" y="6452806"/>
                  <a:pt x="5305996" y="6420928"/>
                  <a:pt x="5325046" y="6402006"/>
                </a:cubicBezTo>
                <a:cubicBezTo>
                  <a:pt x="5344096" y="6383019"/>
                  <a:pt x="5375338" y="6383845"/>
                  <a:pt x="5395150" y="6403530"/>
                </a:cubicBezTo>
                <a:cubicBezTo>
                  <a:pt x="5405818" y="6414134"/>
                  <a:pt x="5422582" y="6414134"/>
                  <a:pt x="5433250" y="6403530"/>
                </a:cubicBezTo>
                <a:cubicBezTo>
                  <a:pt x="5443918" y="6392925"/>
                  <a:pt x="5443918" y="6376225"/>
                  <a:pt x="5433250" y="6365620"/>
                </a:cubicBezTo>
                <a:cubicBezTo>
                  <a:pt x="5413438" y="6345871"/>
                  <a:pt x="5412676" y="6314757"/>
                  <a:pt x="5431726" y="6295833"/>
                </a:cubicBezTo>
                <a:cubicBezTo>
                  <a:pt x="5441251" y="6286372"/>
                  <a:pt x="5454015" y="6282022"/>
                  <a:pt x="5466969" y="6282594"/>
                </a:cubicBezTo>
                <a:close/>
                <a:moveTo>
                  <a:pt x="5467001" y="6228890"/>
                </a:moveTo>
                <a:cubicBezTo>
                  <a:pt x="5440220" y="6228319"/>
                  <a:pt x="5413629" y="6237891"/>
                  <a:pt x="5393627" y="6257798"/>
                </a:cubicBezTo>
                <a:cubicBezTo>
                  <a:pt x="5372672" y="6278626"/>
                  <a:pt x="5362766" y="6306693"/>
                  <a:pt x="5364290" y="6334760"/>
                </a:cubicBezTo>
                <a:cubicBezTo>
                  <a:pt x="5336096" y="6333236"/>
                  <a:pt x="5307902" y="6343142"/>
                  <a:pt x="5286947" y="6363970"/>
                </a:cubicBezTo>
                <a:cubicBezTo>
                  <a:pt x="5246942" y="6403785"/>
                  <a:pt x="5248466" y="6469761"/>
                  <a:pt x="5289995" y="6511100"/>
                </a:cubicBezTo>
                <a:cubicBezTo>
                  <a:pt x="5315395" y="6536373"/>
                  <a:pt x="5356416" y="6550660"/>
                  <a:pt x="5411724" y="6553582"/>
                </a:cubicBezTo>
                <a:cubicBezTo>
                  <a:pt x="5411724" y="6553582"/>
                  <a:pt x="5411724" y="6553582"/>
                  <a:pt x="5415598" y="6553772"/>
                </a:cubicBezTo>
                <a:cubicBezTo>
                  <a:pt x="5421757" y="6554026"/>
                  <a:pt x="5423916" y="6554216"/>
                  <a:pt x="5426266" y="6554216"/>
                </a:cubicBezTo>
                <a:cubicBezTo>
                  <a:pt x="5489385" y="6557836"/>
                  <a:pt x="5558917" y="6586728"/>
                  <a:pt x="5559489" y="6648006"/>
                </a:cubicBezTo>
                <a:cubicBezTo>
                  <a:pt x="5559870" y="6600286"/>
                  <a:pt x="5601434" y="6572283"/>
                  <a:pt x="5649518" y="6560540"/>
                </a:cubicBezTo>
                <a:lnTo>
                  <a:pt x="5698004" y="6554153"/>
                </a:lnTo>
                <a:lnTo>
                  <a:pt x="5698490" y="6554153"/>
                </a:lnTo>
                <a:cubicBezTo>
                  <a:pt x="5700586" y="6554089"/>
                  <a:pt x="5702681" y="6554026"/>
                  <a:pt x="5704777" y="6554026"/>
                </a:cubicBezTo>
                <a:cubicBezTo>
                  <a:pt x="5704777" y="6554026"/>
                  <a:pt x="5702046" y="6554026"/>
                  <a:pt x="5698490" y="6554089"/>
                </a:cubicBezTo>
                <a:lnTo>
                  <a:pt x="5698004" y="6554153"/>
                </a:lnTo>
                <a:lnTo>
                  <a:pt x="5697220" y="6554153"/>
                </a:lnTo>
                <a:cubicBezTo>
                  <a:pt x="5757672" y="6552565"/>
                  <a:pt x="5801995" y="6537960"/>
                  <a:pt x="5828919" y="6511163"/>
                </a:cubicBezTo>
                <a:lnTo>
                  <a:pt x="5828983" y="6511100"/>
                </a:lnTo>
                <a:cubicBezTo>
                  <a:pt x="5870512" y="6469761"/>
                  <a:pt x="5872036" y="6403785"/>
                  <a:pt x="5832031" y="6363970"/>
                </a:cubicBezTo>
                <a:cubicBezTo>
                  <a:pt x="5811076" y="6343079"/>
                  <a:pt x="5782882" y="6333236"/>
                  <a:pt x="5754688" y="6334760"/>
                </a:cubicBezTo>
                <a:cubicBezTo>
                  <a:pt x="5756212" y="6306693"/>
                  <a:pt x="5746306" y="6278626"/>
                  <a:pt x="5725351" y="6257798"/>
                </a:cubicBezTo>
                <a:cubicBezTo>
                  <a:pt x="5685346" y="6217984"/>
                  <a:pt x="5618988" y="6219508"/>
                  <a:pt x="5577459" y="6260846"/>
                </a:cubicBezTo>
                <a:cubicBezTo>
                  <a:pt x="5570601" y="6267641"/>
                  <a:pt x="5564759" y="6275769"/>
                  <a:pt x="5559489" y="6284722"/>
                </a:cubicBezTo>
                <a:cubicBezTo>
                  <a:pt x="5554218" y="6275705"/>
                  <a:pt x="5548313" y="6267641"/>
                  <a:pt x="5541518" y="6260846"/>
                </a:cubicBezTo>
                <a:cubicBezTo>
                  <a:pt x="5520754" y="6240177"/>
                  <a:pt x="5493782" y="6229462"/>
                  <a:pt x="5467001" y="6228890"/>
                </a:cubicBezTo>
                <a:close/>
                <a:moveTo>
                  <a:pt x="327978" y="0"/>
                </a:moveTo>
                <a:lnTo>
                  <a:pt x="6096000" y="0"/>
                </a:lnTo>
                <a:lnTo>
                  <a:pt x="6096000" y="6857302"/>
                </a:lnTo>
                <a:lnTo>
                  <a:pt x="327787" y="6857302"/>
                </a:lnTo>
                <a:cubicBezTo>
                  <a:pt x="120396" y="5869813"/>
                  <a:pt x="0" y="4693031"/>
                  <a:pt x="0" y="3429000"/>
                </a:cubicBezTo>
                <a:cubicBezTo>
                  <a:pt x="0" y="2164969"/>
                  <a:pt x="120459" y="987616"/>
                  <a:pt x="3279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46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3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A0D0F-1792-5F80-42CF-C347582DEEE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274691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A4CEF5-C292-593D-610A-5801B85A8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158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CA9740F-2C6F-B461-0E0A-E8DA083A2B8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123999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FCB4AADE-FF6D-CE62-3CFA-3D7CDC9078E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73308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FDD285-C35A-AE4A-5674-B2361D7B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6B9465F5-984C-E44A-922E-EAA5042F6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66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940E1D3C-EC05-414D-ADF0-61189C7709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775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FDBCF91-F5B2-5A47-95A8-03D380158FF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404CEB0-1C72-9E4D-8BA0-771FF088CB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96000" y="1586724"/>
            <a:ext cx="9000000" cy="1190078"/>
          </a:xfrm>
        </p:spPr>
        <p:txBody>
          <a:bodyPr/>
          <a:lstStyle>
            <a:lvl1pPr algn="ctr">
              <a:spcBef>
                <a:spcPts val="1200"/>
              </a:spcBef>
              <a:defRPr sz="1800" b="0" spc="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551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6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A0D0F-1792-5F80-42CF-C347582DEEE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A4CEF5-C292-593D-610A-5801B85A8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C33C1AC-EC26-22A0-939B-A8EE9A18B16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64612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7DFFA707-FEE3-C7CA-1E58-1CE6A839F41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45404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94157ED0-4549-03E2-CD63-D7CD22700E5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6196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36BDFA9-0FC1-034B-BA0E-BD2E72A57AC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806988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B8F96D08-49AB-8701-2BBD-92A53B81855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87780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F986E6-3D31-5FA9-E574-AD2731D3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B235058-EE32-43EC-3ECC-3603B147C1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96000" y="1586724"/>
            <a:ext cx="9000000" cy="1190078"/>
          </a:xfrm>
        </p:spPr>
        <p:txBody>
          <a:bodyPr/>
          <a:lstStyle>
            <a:lvl1pPr algn="ctr">
              <a:spcBef>
                <a:spcPts val="1200"/>
              </a:spcBef>
              <a:defRPr sz="1800" b="0" spc="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00988929-479D-D048-B76C-3AE100F22D2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612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1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47F20924-5FE3-7A4E-9B68-776E91AD81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5404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560FA80B-7AEC-D849-AC48-27D95ABC4E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6196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B146536-EB93-0544-AD6D-BE9C3AACDD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6988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F7053036-8443-5C4D-96F0-C0656C4157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7780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1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CF1ADF-C600-D840-AFB6-77FA9412D3CD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110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3D455FD-A842-4F0A-B110-15F878D21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1" y="6147212"/>
            <a:ext cx="9140031" cy="10389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675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AA71-DC14-482F-BF0B-9FA6773CA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A68E-66D8-41DA-8586-9A8F841AF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C55F9A-2352-49CA-92D6-DBEAC37BD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51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B4C-138B-474C-AE55-721708274A9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A3BB-D850-2F4F-B3A7-C5CDD760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4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83982-D124-9B69-E711-9810A006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5B9CB-0291-CBB9-9211-6A0BC4AA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5FCA71-3220-1C4A-5BB0-956FF00A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7CF-048E-49C2-964C-13BDD817EE86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0407AE-A37D-8FBA-B918-7A587008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EB91C6-207D-902C-9E45-D5FEF338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B9E-5AE1-4B96-A721-48EA9ADC9F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63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593991" y="6147212"/>
            <a:ext cx="9140031" cy="10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675"/>
              <a:buNone/>
              <a:defRPr sz="675">
                <a:solidFill>
                  <a:srgbClr val="ADAEB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237867" y="6376598"/>
            <a:ext cx="300850" cy="29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86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EEA3FE-CED4-18AE-9941-48CB84D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CA0CE-7D82-7EA1-58E3-96D4CA99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0556DC-216B-3448-112B-6FB9EB89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52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F8C95-01FB-D2E7-80A2-0738E89C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43839-4B5A-F844-545F-3F2EAD14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12A61-4E3F-A65C-E5A2-25451B78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B115DA-1C2D-C12F-2D66-3986F1AA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0B67FF-556E-8B4E-322E-EE038231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0B41B3-151C-E36C-6E97-54F5C6D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3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397DE-B5C7-AD24-39B1-18FD1BF9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BEFEF45-BC83-A733-DC5D-2F06432F1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8AF92E-1895-B8B8-46A9-5103DD07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79A1D6-FD29-082C-83D8-CB1B3394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FE09A2-D45E-002D-A9F4-6211570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A90B-FE0C-32E1-E2A4-665F3BF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6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2B099D-753F-98F3-B49A-AF503853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F56A42-F01B-757A-544A-27EEB5EE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208A7D-B141-6816-2B64-0CC67C41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488B1-162F-4C07-9B4E-40D43927549A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E0CCC9-D0E0-74A2-C39D-47FB77D8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4BA47-9DEB-DA40-5674-C7BC1A1D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5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Bakgrund och projektinfo</a:t>
            </a:r>
          </a:p>
          <a:p>
            <a:pPr lvl="0"/>
            <a:r>
              <a:rPr lang="sv-SE" dirty="0"/>
              <a:t>Formulär</a:t>
            </a:r>
          </a:p>
          <a:p>
            <a:pPr lvl="0"/>
            <a:r>
              <a:rPr lang="sv-SE" dirty="0"/>
              <a:t>Demo INCA</a:t>
            </a:r>
          </a:p>
          <a:p>
            <a:pPr lvl="3"/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2B3A21F-8BDF-29A2-FB19-D0BEC4C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9D3BB8-9051-68DE-CA67-77DECD95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DF685F-B2D6-A76B-5B89-CE9E517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F738-CAEB-014F-8626-E156EC67A0D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C7E595-E0D9-8AFD-DF7B-AFB89340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EE0B99-23C5-10E8-0F3E-549384A57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550B-441A-C34E-AE44-E0F30A9E5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8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andsfigur 21">
            <a:extLst>
              <a:ext uri="{FF2B5EF4-FFF2-40B4-BE49-F238E27FC236}">
                <a16:creationId xmlns:a16="http://schemas.microsoft.com/office/drawing/2014/main" id="{B6E8CE0E-7FAE-407E-843C-A85185DC6B2F}"/>
              </a:ext>
            </a:extLst>
          </p:cNvPr>
          <p:cNvSpPr/>
          <p:nvPr/>
        </p:nvSpPr>
        <p:spPr>
          <a:xfrm>
            <a:off x="0" y="5653048"/>
            <a:ext cx="12192000" cy="1126514"/>
          </a:xfrm>
          <a:custGeom>
            <a:avLst/>
            <a:gdLst>
              <a:gd name="connsiteX0" fmla="*/ 6798501 w 12192000"/>
              <a:gd name="connsiteY0" fmla="*/ 374833 h 1126514"/>
              <a:gd name="connsiteX1" fmla="*/ 0 w 12192000"/>
              <a:gd name="connsiteY1" fmla="*/ 125264 h 1126514"/>
              <a:gd name="connsiteX2" fmla="*/ 0 w 12192000"/>
              <a:gd name="connsiteY2" fmla="*/ 1126515 h 1126514"/>
              <a:gd name="connsiteX3" fmla="*/ 12192000 w 12192000"/>
              <a:gd name="connsiteY3" fmla="*/ 1126515 h 1126514"/>
              <a:gd name="connsiteX4" fmla="*/ 12192000 w 12192000"/>
              <a:gd name="connsiteY4" fmla="*/ 112675 h 1126514"/>
              <a:gd name="connsiteX5" fmla="*/ 6798501 w 12192000"/>
              <a:gd name="connsiteY5" fmla="*/ 374770 h 112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26514">
                <a:moveTo>
                  <a:pt x="6798501" y="374833"/>
                </a:moveTo>
                <a:cubicBezTo>
                  <a:pt x="3657854" y="958680"/>
                  <a:pt x="1136904" y="446320"/>
                  <a:pt x="0" y="125264"/>
                </a:cubicBezTo>
                <a:lnTo>
                  <a:pt x="0" y="1126515"/>
                </a:lnTo>
                <a:lnTo>
                  <a:pt x="12192000" y="1126515"/>
                </a:lnTo>
                <a:lnTo>
                  <a:pt x="12192000" y="112675"/>
                </a:lnTo>
                <a:cubicBezTo>
                  <a:pt x="10959656" y="-62372"/>
                  <a:pt x="9213469" y="-74138"/>
                  <a:pt x="6798501" y="37477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ihandsfigur 25">
            <a:extLst>
              <a:ext uri="{FF2B5EF4-FFF2-40B4-BE49-F238E27FC236}">
                <a16:creationId xmlns:a16="http://schemas.microsoft.com/office/drawing/2014/main" id="{11D828D5-6C28-EE29-8AEC-CB84E8C39613}"/>
              </a:ext>
            </a:extLst>
          </p:cNvPr>
          <p:cNvSpPr/>
          <p:nvPr userDrawn="1"/>
        </p:nvSpPr>
        <p:spPr>
          <a:xfrm>
            <a:off x="0" y="5778601"/>
            <a:ext cx="12192000" cy="1079399"/>
          </a:xfrm>
          <a:custGeom>
            <a:avLst/>
            <a:gdLst>
              <a:gd name="connsiteX0" fmla="*/ 0 w 12192000"/>
              <a:gd name="connsiteY0" fmla="*/ 0 h 1079399"/>
              <a:gd name="connsiteX1" fmla="*/ 7256463 w 12192000"/>
              <a:gd name="connsiteY1" fmla="*/ 432460 h 1079399"/>
              <a:gd name="connsiteX2" fmla="*/ 12192000 w 12192000"/>
              <a:gd name="connsiteY2" fmla="*/ 74207 h 1079399"/>
              <a:gd name="connsiteX3" fmla="*/ 12192000 w 12192000"/>
              <a:gd name="connsiteY3" fmla="*/ 780061 h 1079399"/>
              <a:gd name="connsiteX4" fmla="*/ 12192000 w 12192000"/>
              <a:gd name="connsiteY4" fmla="*/ 1013840 h 1079399"/>
              <a:gd name="connsiteX5" fmla="*/ 12192000 w 12192000"/>
              <a:gd name="connsiteY5" fmla="*/ 1079399 h 1079399"/>
              <a:gd name="connsiteX6" fmla="*/ 0 w 12192000"/>
              <a:gd name="connsiteY6" fmla="*/ 1079399 h 1079399"/>
              <a:gd name="connsiteX7" fmla="*/ 0 w 12192000"/>
              <a:gd name="connsiteY7" fmla="*/ 1013840 h 1079399"/>
              <a:gd name="connsiteX8" fmla="*/ 0 w 12192000"/>
              <a:gd name="connsiteY8" fmla="*/ 780061 h 10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79399">
                <a:moveTo>
                  <a:pt x="0" y="0"/>
                </a:moveTo>
                <a:cubicBezTo>
                  <a:pt x="542163" y="195670"/>
                  <a:pt x="3432683" y="1134228"/>
                  <a:pt x="7256463" y="432460"/>
                </a:cubicBezTo>
                <a:cubicBezTo>
                  <a:pt x="9475915" y="25178"/>
                  <a:pt x="11067161" y="-24925"/>
                  <a:pt x="12192000" y="74207"/>
                </a:cubicBezTo>
                <a:lnTo>
                  <a:pt x="12192000" y="780061"/>
                </a:lnTo>
                <a:lnTo>
                  <a:pt x="12192000" y="1013840"/>
                </a:lnTo>
                <a:lnTo>
                  <a:pt x="12192000" y="1079399"/>
                </a:lnTo>
                <a:lnTo>
                  <a:pt x="0" y="1079399"/>
                </a:lnTo>
                <a:lnTo>
                  <a:pt x="0" y="1013840"/>
                </a:lnTo>
                <a:lnTo>
                  <a:pt x="0" y="780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F24BD-3573-F056-C9CC-75E2759A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BBEE3-57B8-B6D8-E2EE-EF767879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66510"/>
            <a:ext cx="10515600" cy="3599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FF9DB0-B98A-B249-9ECB-772F1E548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7867" y="6376598"/>
            <a:ext cx="300850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lvl1pPr algn="l">
              <a:defRPr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DEB8A0A-FAE5-0645-974F-D947F7DE2251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 dirty="0">
              <a:solidFill>
                <a:schemeClr val="bg2"/>
              </a:solidFill>
            </a:endParaRPr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55F7EDEB-2ED0-FC45-D304-F677A81A7A53}"/>
              </a:ext>
            </a:extLst>
          </p:cNvPr>
          <p:cNvSpPr/>
          <p:nvPr/>
        </p:nvSpPr>
        <p:spPr>
          <a:xfrm>
            <a:off x="11353783" y="6228673"/>
            <a:ext cx="600675" cy="419178"/>
          </a:xfrm>
          <a:custGeom>
            <a:avLst/>
            <a:gdLst>
              <a:gd name="connsiteX0" fmla="*/ 271473 w 600675"/>
              <a:gd name="connsiteY0" fmla="*/ 190849 h 419178"/>
              <a:gd name="connsiteX1" fmla="*/ 263499 w 600675"/>
              <a:gd name="connsiteY1" fmla="*/ 263269 h 419178"/>
              <a:gd name="connsiteX2" fmla="*/ 190254 w 600675"/>
              <a:gd name="connsiteY2" fmla="*/ 271237 h 419178"/>
              <a:gd name="connsiteX3" fmla="*/ 69953 w 600675"/>
              <a:gd name="connsiteY3" fmla="*/ 244315 h 419178"/>
              <a:gd name="connsiteX4" fmla="*/ 66921 w 600675"/>
              <a:gd name="connsiteY4" fmla="*/ 173027 h 419178"/>
              <a:gd name="connsiteX5" fmla="*/ 136745 w 600675"/>
              <a:gd name="connsiteY5" fmla="*/ 174547 h 419178"/>
              <a:gd name="connsiteX6" fmla="*/ 174695 w 600675"/>
              <a:gd name="connsiteY6" fmla="*/ 174547 h 419178"/>
              <a:gd name="connsiteX7" fmla="*/ 174695 w 600675"/>
              <a:gd name="connsiteY7" fmla="*/ 136628 h 419178"/>
              <a:gd name="connsiteX8" fmla="*/ 173174 w 600675"/>
              <a:gd name="connsiteY8" fmla="*/ 66860 h 419178"/>
              <a:gd name="connsiteX9" fmla="*/ 244519 w 600675"/>
              <a:gd name="connsiteY9" fmla="*/ 69890 h 419178"/>
              <a:gd name="connsiteX10" fmla="*/ 271463 w 600675"/>
              <a:gd name="connsiteY10" fmla="*/ 190849 h 419178"/>
              <a:gd name="connsiteX11" fmla="*/ 167691 w 600675"/>
              <a:gd name="connsiteY11" fmla="*/ 325366 h 419178"/>
              <a:gd name="connsiteX12" fmla="*/ 300316 w 600675"/>
              <a:gd name="connsiteY12" fmla="*/ 419179 h 419178"/>
              <a:gd name="connsiteX13" fmla="*/ 300377 w 600675"/>
              <a:gd name="connsiteY13" fmla="*/ 419179 h 419178"/>
              <a:gd name="connsiteX14" fmla="*/ 445080 w 600675"/>
              <a:gd name="connsiteY14" fmla="*/ 325141 h 419178"/>
              <a:gd name="connsiteX15" fmla="*/ 437524 w 600675"/>
              <a:gd name="connsiteY15" fmla="*/ 325243 h 419178"/>
              <a:gd name="connsiteX16" fmla="*/ 568679 w 600675"/>
              <a:gd name="connsiteY16" fmla="*/ 282234 h 419178"/>
              <a:gd name="connsiteX17" fmla="*/ 571711 w 600675"/>
              <a:gd name="connsiteY17" fmla="*/ 135108 h 419178"/>
              <a:gd name="connsiteX18" fmla="*/ 494678 w 600675"/>
              <a:gd name="connsiteY18" fmla="*/ 105911 h 419178"/>
              <a:gd name="connsiteX19" fmla="*/ 465458 w 600675"/>
              <a:gd name="connsiteY19" fmla="*/ 28941 h 419178"/>
              <a:gd name="connsiteX20" fmla="*/ 318213 w 600675"/>
              <a:gd name="connsiteY20" fmla="*/ 31971 h 419178"/>
              <a:gd name="connsiteX21" fmla="*/ 300336 w 600675"/>
              <a:gd name="connsiteY21" fmla="*/ 55822 h 419178"/>
              <a:gd name="connsiteX22" fmla="*/ 282459 w 600675"/>
              <a:gd name="connsiteY22" fmla="*/ 31971 h 419178"/>
              <a:gd name="connsiteX23" fmla="*/ 135214 w 600675"/>
              <a:gd name="connsiteY23" fmla="*/ 28941 h 419178"/>
              <a:gd name="connsiteX24" fmla="*/ 105993 w 600675"/>
              <a:gd name="connsiteY24" fmla="*/ 105911 h 419178"/>
              <a:gd name="connsiteX25" fmla="*/ 28961 w 600675"/>
              <a:gd name="connsiteY25" fmla="*/ 135108 h 419178"/>
              <a:gd name="connsiteX26" fmla="*/ 31993 w 600675"/>
              <a:gd name="connsiteY26" fmla="*/ 282234 h 419178"/>
              <a:gd name="connsiteX27" fmla="*/ 153203 w 600675"/>
              <a:gd name="connsiteY27" fmla="*/ 324713 h 419178"/>
              <a:gd name="connsiteX28" fmla="*/ 157042 w 600675"/>
              <a:gd name="connsiteY28" fmla="*/ 324927 h 419178"/>
              <a:gd name="connsiteX29" fmla="*/ 167681 w 600675"/>
              <a:gd name="connsiteY29" fmla="*/ 325356 h 4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0675" h="419178">
                <a:moveTo>
                  <a:pt x="271473" y="190849"/>
                </a:moveTo>
                <a:cubicBezTo>
                  <a:pt x="270340" y="220035"/>
                  <a:pt x="266542" y="246590"/>
                  <a:pt x="263499" y="263269"/>
                </a:cubicBezTo>
                <a:cubicBezTo>
                  <a:pt x="246806" y="266309"/>
                  <a:pt x="219485" y="270104"/>
                  <a:pt x="190254" y="271237"/>
                </a:cubicBezTo>
                <a:cubicBezTo>
                  <a:pt x="131814" y="273512"/>
                  <a:pt x="89311" y="263647"/>
                  <a:pt x="69953" y="244315"/>
                </a:cubicBezTo>
                <a:cubicBezTo>
                  <a:pt x="49462" y="223841"/>
                  <a:pt x="47941" y="191981"/>
                  <a:pt x="66921" y="173027"/>
                </a:cubicBezTo>
                <a:cubicBezTo>
                  <a:pt x="85890" y="154062"/>
                  <a:pt x="117010" y="154828"/>
                  <a:pt x="136745" y="174547"/>
                </a:cubicBezTo>
                <a:cubicBezTo>
                  <a:pt x="147374" y="185167"/>
                  <a:pt x="164066" y="185167"/>
                  <a:pt x="174695" y="174547"/>
                </a:cubicBezTo>
                <a:cubicBezTo>
                  <a:pt x="185323" y="163927"/>
                  <a:pt x="185323" y="147248"/>
                  <a:pt x="174695" y="136628"/>
                </a:cubicBezTo>
                <a:cubicBezTo>
                  <a:pt x="154959" y="116909"/>
                  <a:pt x="154204" y="85814"/>
                  <a:pt x="173174" y="66860"/>
                </a:cubicBezTo>
                <a:cubicBezTo>
                  <a:pt x="192143" y="47896"/>
                  <a:pt x="224018" y="49416"/>
                  <a:pt x="244519" y="69890"/>
                </a:cubicBezTo>
                <a:cubicBezTo>
                  <a:pt x="263867" y="89222"/>
                  <a:pt x="274128" y="132078"/>
                  <a:pt x="271463" y="190849"/>
                </a:cubicBezTo>
                <a:moveTo>
                  <a:pt x="167691" y="325366"/>
                </a:moveTo>
                <a:cubicBezTo>
                  <a:pt x="230481" y="329008"/>
                  <a:pt x="299774" y="357919"/>
                  <a:pt x="300316" y="419179"/>
                </a:cubicBezTo>
                <a:lnTo>
                  <a:pt x="300377" y="419179"/>
                </a:lnTo>
                <a:cubicBezTo>
                  <a:pt x="300949" y="353450"/>
                  <a:pt x="379176" y="325141"/>
                  <a:pt x="445080" y="325141"/>
                </a:cubicBezTo>
                <a:cubicBezTo>
                  <a:pt x="445100" y="325141"/>
                  <a:pt x="441751" y="325192"/>
                  <a:pt x="437524" y="325243"/>
                </a:cubicBezTo>
                <a:cubicBezTo>
                  <a:pt x="497752" y="323642"/>
                  <a:pt x="541858" y="309023"/>
                  <a:pt x="568679" y="282234"/>
                </a:cubicBezTo>
                <a:cubicBezTo>
                  <a:pt x="610049" y="240897"/>
                  <a:pt x="611560" y="174914"/>
                  <a:pt x="571711" y="135108"/>
                </a:cubicBezTo>
                <a:cubicBezTo>
                  <a:pt x="550842" y="114246"/>
                  <a:pt x="522755" y="104391"/>
                  <a:pt x="494678" y="105911"/>
                </a:cubicBezTo>
                <a:cubicBezTo>
                  <a:pt x="496200" y="77857"/>
                  <a:pt x="486337" y="49793"/>
                  <a:pt x="465458" y="28941"/>
                </a:cubicBezTo>
                <a:cubicBezTo>
                  <a:pt x="425620" y="-10875"/>
                  <a:pt x="359583" y="-9355"/>
                  <a:pt x="318213" y="31971"/>
                </a:cubicBezTo>
                <a:cubicBezTo>
                  <a:pt x="311424" y="38755"/>
                  <a:pt x="305563" y="46855"/>
                  <a:pt x="300336" y="55822"/>
                </a:cubicBezTo>
                <a:cubicBezTo>
                  <a:pt x="295109" y="46855"/>
                  <a:pt x="289248" y="38755"/>
                  <a:pt x="282459" y="31971"/>
                </a:cubicBezTo>
                <a:cubicBezTo>
                  <a:pt x="241089" y="-9365"/>
                  <a:pt x="175062" y="-10875"/>
                  <a:pt x="135214" y="28941"/>
                </a:cubicBezTo>
                <a:cubicBezTo>
                  <a:pt x="114345" y="49793"/>
                  <a:pt x="104472" y="77857"/>
                  <a:pt x="105993" y="105911"/>
                </a:cubicBezTo>
                <a:cubicBezTo>
                  <a:pt x="77917" y="104391"/>
                  <a:pt x="49830" y="114246"/>
                  <a:pt x="28961" y="135108"/>
                </a:cubicBezTo>
                <a:cubicBezTo>
                  <a:pt x="-10888" y="174914"/>
                  <a:pt x="-9366" y="240897"/>
                  <a:pt x="31993" y="282234"/>
                </a:cubicBezTo>
                <a:cubicBezTo>
                  <a:pt x="57293" y="307513"/>
                  <a:pt x="98132" y="321805"/>
                  <a:pt x="153203" y="324713"/>
                </a:cubicBezTo>
                <a:cubicBezTo>
                  <a:pt x="153203" y="324713"/>
                  <a:pt x="153183" y="324733"/>
                  <a:pt x="157042" y="324927"/>
                </a:cubicBezTo>
                <a:cubicBezTo>
                  <a:pt x="163178" y="325182"/>
                  <a:pt x="165373" y="325325"/>
                  <a:pt x="167681" y="325356"/>
                </a:cubicBezTo>
              </a:path>
            </a:pathLst>
          </a:custGeom>
          <a:solidFill>
            <a:srgbClr val="FFFFFF"/>
          </a:solidFill>
          <a:ln w="10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200" b="0" i="0" kern="1200" cap="none" spc="0" baseline="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None/>
        <a:tabLst/>
        <a:defRPr lang="en-GB" sz="2500" b="0" kern="1200" spc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84150" indent="-184150" algn="l" defTabSz="914400" rtl="0" eaLnBrk="1" latinLnBrk="0" hangingPunct="1">
        <a:lnSpc>
          <a:spcPct val="100000"/>
        </a:lnSpc>
        <a:spcBef>
          <a:spcPts val="8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tabLst/>
        <a:defRPr lang="en-GB" sz="2400" b="0" i="0" kern="1200" cap="none" spc="0" baseline="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800" b="0" i="0" kern="1200" cap="none" spc="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113" indent="0" algn="l" defTabSz="9144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Font typeface="Arial" panose="020B0604020202020204" pitchFamily="34" charset="0"/>
        <a:buNone/>
        <a:tabLst/>
        <a:defRPr sz="1400" b="1" i="0" kern="1200" cap="all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113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tabLst/>
        <a:defRPr sz="1400" b="0" i="0" kern="1200" spc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317">
          <p15:clr>
            <a:srgbClr val="F26B43"/>
          </p15:clr>
        </p15:guide>
        <p15:guide id="5" pos="529">
          <p15:clr>
            <a:srgbClr val="F26B43"/>
          </p15:clr>
        </p15:guide>
        <p15:guide id="6" pos="7151">
          <p15:clr>
            <a:srgbClr val="F26B43"/>
          </p15:clr>
        </p15:guide>
        <p15:guide id="7" orient="horz" pos="5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9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svg"/><Relationship Id="rId11" Type="http://schemas.openxmlformats.org/officeDocument/2006/relationships/customXml" Target="../ink/ink2.xml"/><Relationship Id="rId5" Type="http://schemas.openxmlformats.org/officeDocument/2006/relationships/image" Target="../media/image28.png"/><Relationship Id="rId10" Type="http://schemas.openxmlformats.org/officeDocument/2006/relationships/image" Target="../media/image820.png"/><Relationship Id="rId4" Type="http://schemas.openxmlformats.org/officeDocument/2006/relationships/image" Target="../media/image27.png"/><Relationship Id="rId9" Type="http://schemas.openxmlformats.org/officeDocument/2006/relationships/customXml" Target="../ink/ink1.xml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92" y="358793"/>
            <a:ext cx="3672921" cy="1720814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A65B1C64-0359-753C-9C89-4E9B691C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801" y="2531533"/>
            <a:ext cx="7340600" cy="3967674"/>
          </a:xfrm>
        </p:spPr>
        <p:txBody>
          <a:bodyPr>
            <a:normAutofit/>
          </a:bodyPr>
          <a:lstStyle/>
          <a:p>
            <a:endParaRPr lang="sv-SE" sz="3600" dirty="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rgbClr val="00006D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sv-SE" sz="3600" dirty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rgbClr val="00006D"/>
                </a:solidFill>
                <a:latin typeface="Calibri" panose="020F0502020204030204" pitchFamily="34" charset="0"/>
                <a:ea typeface="+mj-ea"/>
                <a:cs typeface="+mj-cs"/>
              </a:rPr>
              <a:t>Välkomna till Digitala Riksstrokedagen</a:t>
            </a:r>
          </a:p>
          <a:p>
            <a:r>
              <a:rPr lang="sv-SE" sz="3600" dirty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rgbClr val="00006D"/>
                </a:solidFill>
                <a:latin typeface="Calibri" panose="020F0502020204030204" pitchFamily="34" charset="0"/>
                <a:ea typeface="+mj-ea"/>
                <a:cs typeface="+mj-cs"/>
              </a:rPr>
              <a:t>25 september 2025 del2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0070BC-3C6C-37A7-B143-1EEFE79CC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13" y="4648200"/>
            <a:ext cx="3236912" cy="18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19BD2-E6F0-F096-2DD9-8B78E762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5735-F02E-996A-3ADD-1A6874FD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Dagens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2767A6-0455-F4BE-BFE9-15AF7BCB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Mötets öppnande och praktisk information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Senaste resultaten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Riksstroke@INCA</a:t>
            </a:r>
          </a:p>
          <a:p>
            <a:pPr marL="0" lvl="1" algn="l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  Lunch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Formulär 2026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Registeringsfrågor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Info EVAS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Aktuell forskning och pågående studier med Riksstrokedata</a:t>
            </a: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9. </a:t>
            </a:r>
            <a:r>
              <a:rPr lang="sv-SE" dirty="0">
                <a:solidFill>
                  <a:schemeClr val="tx1"/>
                </a:solidFill>
              </a:rPr>
              <a:t>    Riksstrokepriset </a:t>
            </a:r>
          </a:p>
          <a:p>
            <a:pPr marL="0" lvl="1" algn="l"/>
            <a:r>
              <a:rPr lang="sv-SE" dirty="0">
                <a:solidFill>
                  <a:srgbClr val="C00000"/>
                </a:solidFill>
              </a:rPr>
              <a:t>	  Bensträckare</a:t>
            </a:r>
            <a:endParaRPr lang="sv-SE" dirty="0">
              <a:solidFill>
                <a:schemeClr val="tx1"/>
              </a:solidFill>
            </a:endParaRP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10.   </a:t>
            </a:r>
            <a:r>
              <a:rPr lang="sv-SE" dirty="0"/>
              <a:t>Riksstroke@INCA (repris av förmiddagens demo)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0" lvl="1" algn="l"/>
            <a:r>
              <a:rPr lang="sv-SE" baseline="0" dirty="0">
                <a:solidFill>
                  <a:srgbClr val="C00000"/>
                </a:solidFill>
              </a:rPr>
              <a:t>	 Avslut ca 15.30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080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51DAC-57A6-E7F0-C466-7A392D7F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Registreringsfrågor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227996A-A7AE-0DDE-4C59-51045E439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BEB571-28E6-7D4C-AF80-F53BD7D3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47" y="3044413"/>
            <a:ext cx="2120154" cy="21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4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EC6F134-B283-F270-A084-22C53B78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Fråga 1 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D4112E3-274E-5770-4608-0692CFB5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Hur ska svarsalternativ 3 tolkas?</a:t>
            </a:r>
          </a:p>
          <a:p>
            <a:pPr marL="457200" indent="-457200">
              <a:buFont typeface="+mj-lt"/>
              <a:buAutoNum type="alphaUcPeriod"/>
            </a:pPr>
            <a:r>
              <a:rPr lang="sv-SE" dirty="0"/>
              <a:t>Patienten har inget behov då den är fullt återställd</a:t>
            </a:r>
          </a:p>
          <a:p>
            <a:pPr marL="457200" indent="-457200">
              <a:buFont typeface="+mj-lt"/>
              <a:buAutoNum type="alphaUcPeriod"/>
            </a:pPr>
            <a:r>
              <a:rPr lang="sv-SE" dirty="0"/>
              <a:t>Patienten har inget rehabiliteringsbehov för att symtomen gått över eller är mycket milda, eller av någon annan anledning inte är i behov av rehabilitering.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4F24BFE-CF17-37B6-51E1-445EE792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12" y="1825625"/>
            <a:ext cx="6719117" cy="7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1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19FBBA-2DEC-98E8-3716-88C854314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096"/>
          </a:xfrm>
        </p:spPr>
        <p:txBody>
          <a:bodyPr/>
          <a:lstStyle/>
          <a:p>
            <a:r>
              <a:rPr lang="sv-SE" dirty="0"/>
              <a:t>Svar fråga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762C7C-7C82-6E9F-C3E1-E05F83C14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69BB"/>
              </a:buClr>
              <a:buSzTx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Patienten har inget rehabiliteringsbehov för att symtomen gått över eller är mycket milda, eller av någon annan anledning inte är i behov av rehabilitering.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81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F83D6-1055-CAFA-690A-6387D2A6D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3661"/>
          </a:xfrm>
        </p:spPr>
        <p:txBody>
          <a:bodyPr/>
          <a:lstStyle/>
          <a:p>
            <a:r>
              <a:rPr lang="sv-SE" dirty="0"/>
              <a:t>Fråga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80CD02-3D1B-B2F2-4133-169ADA442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Patient som under samma vårdtillfälle insjuknat i både hjärninfarkt och hjärnblödning.</a:t>
            </a:r>
          </a:p>
          <a:p>
            <a:pPr algn="l"/>
            <a:r>
              <a:rPr lang="sv-SE" dirty="0"/>
              <a:t>Ska patienten registreras två gånger i Riksstroke en för varje diagnos?</a:t>
            </a:r>
          </a:p>
          <a:p>
            <a:pPr algn="l"/>
            <a:r>
              <a:rPr lang="sv-SE" dirty="0"/>
              <a:t>Om endast en registrering vilken diagnos ska väljas?</a:t>
            </a:r>
          </a:p>
        </p:txBody>
      </p:sp>
    </p:spTree>
    <p:extLst>
      <p:ext uri="{BB962C8B-B14F-4D97-AF65-F5344CB8AC3E}">
        <p14:creationId xmlns:p14="http://schemas.microsoft.com/office/powerpoint/2010/main" val="86309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866A1-A7E5-DA72-298C-D5F1BE7FA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51896"/>
          </a:xfrm>
        </p:spPr>
        <p:txBody>
          <a:bodyPr/>
          <a:lstStyle/>
          <a:p>
            <a:r>
              <a:rPr lang="sv-SE" dirty="0"/>
              <a:t>Svar fråga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D3BFC8-7C93-88A1-5D7A-999C4C7CB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Det vanligaste är en initial akut </a:t>
            </a:r>
            <a:r>
              <a:rPr lang="sv-SE" dirty="0" err="1"/>
              <a:t>ischemick</a:t>
            </a:r>
            <a:r>
              <a:rPr lang="sv-SE" dirty="0"/>
              <a:t> stroke som kompliceras med </a:t>
            </a:r>
            <a:r>
              <a:rPr lang="sv-SE" dirty="0" err="1"/>
              <a:t>en.hemorrhagisk</a:t>
            </a:r>
            <a:r>
              <a:rPr lang="sv-SE" dirty="0"/>
              <a:t> omvandling -  och då registreras det i Riksstroke bara som ett vårdtillfälle och med diagnos akut ischemisk stroke. </a:t>
            </a:r>
          </a:p>
        </p:txBody>
      </p:sp>
    </p:spTree>
    <p:extLst>
      <p:ext uri="{BB962C8B-B14F-4D97-AF65-F5344CB8AC3E}">
        <p14:creationId xmlns:p14="http://schemas.microsoft.com/office/powerpoint/2010/main" val="334940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AB5DF-6BB6-634A-1045-63B41DCB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7778"/>
          </a:xfrm>
        </p:spPr>
        <p:txBody>
          <a:bodyPr/>
          <a:lstStyle/>
          <a:p>
            <a:r>
              <a:rPr lang="sv-SE" dirty="0"/>
              <a:t>Fråga 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CBB8FB-3E92-F491-CDFF-152F1D743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sv-SE" dirty="0"/>
              <a:t>Patient med två insjuknande under samma vårdtid. Ingen av omgångarna ledde till trombolys eller trombektomi då det fanns kontraindikation. Det var bara </a:t>
            </a:r>
            <a:r>
              <a:rPr lang="sv-SE" dirty="0" err="1"/>
              <a:t>ngr</a:t>
            </a:r>
            <a:r>
              <a:rPr lang="sv-SE" dirty="0"/>
              <a:t> timmar emellan. Patienten försämrades dock från NIHSS 2 till 9. Hur ska jag göra. Ska jag rapportera två ggr?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610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E429C9-005C-730E-591E-CC73B5A2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9496"/>
          </a:xfrm>
        </p:spPr>
        <p:txBody>
          <a:bodyPr/>
          <a:lstStyle/>
          <a:p>
            <a:r>
              <a:rPr lang="sv-SE" dirty="0"/>
              <a:t>Svar fråga 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D7E2A7-8332-29F9-2E4D-6551A0615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Det var bara några timmar emellan och detta bör betraktas som en försämring av den initiala stroken. </a:t>
            </a:r>
          </a:p>
          <a:p>
            <a:r>
              <a:rPr lang="sv-SE"/>
              <a:t>Rapportera inte två gånger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008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58CA-B350-46D9-5DBF-746B27A83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ACDD4-BC1A-18C7-FACB-4469E8F9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Dagens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3AB1866-875F-5A53-0219-9C10D962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Mötets öppnande och praktisk information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Senaste resultaten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Riksstroke@INCA</a:t>
            </a:r>
          </a:p>
          <a:p>
            <a:pPr marL="0" lvl="1" algn="l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  Lunch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Formulär 2026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Registeringsfrågor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Info EVAS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Aktuell forskning och pågående studier med Riksstrokedata</a:t>
            </a: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9.     </a:t>
            </a:r>
            <a:r>
              <a:rPr lang="sv-SE" dirty="0">
                <a:solidFill>
                  <a:schemeClr val="tx1"/>
                </a:solidFill>
              </a:rPr>
              <a:t>Riksstrokepriset </a:t>
            </a:r>
          </a:p>
          <a:p>
            <a:pPr marL="0" lvl="1" algn="l"/>
            <a:r>
              <a:rPr lang="sv-SE" dirty="0">
                <a:solidFill>
                  <a:srgbClr val="C00000"/>
                </a:solidFill>
              </a:rPr>
              <a:t>	  Bensträckare</a:t>
            </a:r>
            <a:endParaRPr lang="sv-SE" dirty="0">
              <a:solidFill>
                <a:schemeClr val="tx1"/>
              </a:solidFill>
            </a:endParaRP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10.   </a:t>
            </a:r>
            <a:r>
              <a:rPr lang="sv-SE" dirty="0"/>
              <a:t>Riksstroke@INCA (repris av förmiddagens demo)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0" lvl="1" algn="l"/>
            <a:r>
              <a:rPr lang="sv-SE" baseline="0" dirty="0">
                <a:solidFill>
                  <a:srgbClr val="C00000"/>
                </a:solidFill>
              </a:rPr>
              <a:t>	 Avslut ca 15.30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726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F3D85-8504-6024-8F07-AC20C3F44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3A88C0-9D4A-35D4-69F2-0E13A42E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Dagens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AA3BE59-4338-766B-0338-EF94718B7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Mötets öppnande och praktisk information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Senaste resultaten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Riksstroke@INCA</a:t>
            </a:r>
          </a:p>
          <a:p>
            <a:pPr marL="0" lvl="1" algn="l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  Lunch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Formulär 2026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Registeringsfrågor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 EVAS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Aktuell forskning och pågående studier med Riksstrokedata</a:t>
            </a: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9.     </a:t>
            </a:r>
            <a:r>
              <a:rPr lang="sv-SE" dirty="0">
                <a:solidFill>
                  <a:schemeClr val="tx1"/>
                </a:solidFill>
              </a:rPr>
              <a:t>Riksstrokepriset </a:t>
            </a:r>
          </a:p>
          <a:p>
            <a:pPr marL="0" lvl="1" algn="l"/>
            <a:r>
              <a:rPr lang="sv-SE" dirty="0">
                <a:solidFill>
                  <a:srgbClr val="C00000"/>
                </a:solidFill>
              </a:rPr>
              <a:t>	  Bensträckare</a:t>
            </a:r>
            <a:endParaRPr lang="sv-SE" dirty="0">
              <a:solidFill>
                <a:schemeClr val="tx1"/>
              </a:solidFill>
            </a:endParaRP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10.   </a:t>
            </a:r>
            <a:r>
              <a:rPr lang="sv-SE" dirty="0"/>
              <a:t>Riksstroke@INCA (repris av förmiddagens demo)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0" lvl="1" algn="l"/>
            <a:r>
              <a:rPr lang="sv-SE" baseline="0" dirty="0">
                <a:solidFill>
                  <a:srgbClr val="C00000"/>
                </a:solidFill>
              </a:rPr>
              <a:t>	 Avslut ca 15.30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446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C5345-6496-358C-E0ED-D706D84DD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28BC1-69DE-90E3-ADF8-BAFE54AE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Dagens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059190-603C-C6D8-52E0-7848E7A43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Mötets öppnande och praktisk information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Senaste resultaten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Riksstroke@INCA</a:t>
            </a:r>
          </a:p>
          <a:p>
            <a:pPr marL="0" lvl="1" algn="l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  Lunch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Formulär 2026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Registeringsfrågor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Info EVAS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1"/>
                </a:solidFill>
              </a:rPr>
              <a:t>Aktuell forskning och pågående studier med Riksstrokedata</a:t>
            </a: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9.     </a:t>
            </a:r>
            <a:r>
              <a:rPr lang="sv-SE" dirty="0">
                <a:solidFill>
                  <a:schemeClr val="tx1"/>
                </a:solidFill>
              </a:rPr>
              <a:t>Riksstrokepriset </a:t>
            </a:r>
          </a:p>
          <a:p>
            <a:pPr marL="0" lvl="1" algn="l"/>
            <a:r>
              <a:rPr lang="sv-SE" dirty="0">
                <a:solidFill>
                  <a:srgbClr val="C00000"/>
                </a:solidFill>
              </a:rPr>
              <a:t>	  Bensträckare</a:t>
            </a:r>
            <a:endParaRPr lang="sv-SE" dirty="0">
              <a:solidFill>
                <a:schemeClr val="tx1"/>
              </a:solidFill>
            </a:endParaRP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10.   </a:t>
            </a:r>
            <a:r>
              <a:rPr lang="sv-SE" dirty="0"/>
              <a:t>Riksstroke@INCA (repris av förmiddagens demo)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0" lvl="1" algn="l"/>
            <a:r>
              <a:rPr lang="sv-SE" baseline="0" dirty="0">
                <a:solidFill>
                  <a:srgbClr val="C00000"/>
                </a:solidFill>
              </a:rPr>
              <a:t>	 Avslut ca 15.30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18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CCFEFA-F940-3C32-57A6-C55699EFE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Aktuell forskning och pågående studier med Riksstrokedata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484C8E3-0934-0B7B-C56C-641A65550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25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93F4E284-B384-2D32-08CA-BB2951BA4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12" b="26222"/>
          <a:stretch/>
        </p:blipFill>
        <p:spPr>
          <a:xfrm>
            <a:off x="545537" y="1678312"/>
            <a:ext cx="11100926" cy="3958788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4E02D54-A9B2-7D69-3AE6-F4A41F831E66}"/>
              </a:ext>
            </a:extLst>
          </p:cNvPr>
          <p:cNvSpPr txBox="1"/>
          <p:nvPr/>
        </p:nvSpPr>
        <p:spPr>
          <a:xfrm>
            <a:off x="1042801" y="1678312"/>
            <a:ext cx="211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RRCT</a:t>
            </a:r>
          </a:p>
        </p:txBody>
      </p:sp>
      <p:pic>
        <p:nvPicPr>
          <p:cNvPr id="15" name="Bildobjekt 14" descr="En bild som visar Teckensnitt, text, logotyp, Grafik&#10;&#10;Automatiskt genererad beskrivning">
            <a:extLst>
              <a:ext uri="{FF2B5EF4-FFF2-40B4-BE49-F238E27FC236}">
                <a16:creationId xmlns:a16="http://schemas.microsoft.com/office/drawing/2014/main" id="{60ED9B4B-D80D-1174-95B0-9EF6BF07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075" y="5647485"/>
            <a:ext cx="3590925" cy="1210515"/>
          </a:xfrm>
          <a:prstGeom prst="rect">
            <a:avLst/>
          </a:prstGeom>
        </p:spPr>
      </p:pic>
      <p:pic>
        <p:nvPicPr>
          <p:cNvPr id="16" name="Bildobjekt 15" descr="En bild som visar Teckensnitt, cirkel, Grafik, text&#10;&#10;Automatiskt genererad beskrivning">
            <a:extLst>
              <a:ext uri="{FF2B5EF4-FFF2-40B4-BE49-F238E27FC236}">
                <a16:creationId xmlns:a16="http://schemas.microsoft.com/office/drawing/2014/main" id="{28E2272F-E610-77FF-97A1-22B37C0A5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269" y="5829209"/>
            <a:ext cx="1161806" cy="1028791"/>
          </a:xfrm>
          <a:prstGeom prst="rect">
            <a:avLst/>
          </a:prstGeom>
        </p:spPr>
      </p:pic>
      <p:sp>
        <p:nvSpPr>
          <p:cNvPr id="17" name="Rubrik 1">
            <a:extLst>
              <a:ext uri="{FF2B5EF4-FFF2-40B4-BE49-F238E27FC236}">
                <a16:creationId xmlns:a16="http://schemas.microsoft.com/office/drawing/2014/main" id="{96757E29-39C3-9AEC-05FE-F64586AA9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96" y="206022"/>
            <a:ext cx="12516592" cy="758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3200" b="1" dirty="0" err="1">
                <a:latin typeface="+mn-lt"/>
                <a:cs typeface="Arial" panose="020B0604020202020204" pitchFamily="34" charset="0"/>
              </a:rPr>
              <a:t>A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trial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3200" b="1" dirty="0" err="1">
                <a:latin typeface="+mn-lt"/>
                <a:cs typeface="Arial" panose="020B0604020202020204" pitchFamily="34" charset="0"/>
              </a:rPr>
              <a:t>F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ibrillation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3200" b="1" dirty="0">
                <a:latin typeface="+mn-lt"/>
                <a:cs typeface="Arial" panose="020B0604020202020204" pitchFamily="34" charset="0"/>
              </a:rPr>
              <a:t>S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creening </a:t>
            </a:r>
            <a:r>
              <a:rPr lang="sv-SE" sz="3200" b="1" dirty="0">
                <a:latin typeface="+mn-lt"/>
                <a:cs typeface="Arial" panose="020B0604020202020204" pitchFamily="34" charset="0"/>
              </a:rPr>
              <a:t>P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ost </a:t>
            </a:r>
            <a:r>
              <a:rPr lang="sv-SE" sz="3200" b="1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schemic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3200" b="1" dirty="0" err="1">
                <a:latin typeface="+mn-lt"/>
                <a:cs typeface="Arial" panose="020B0604020202020204" pitchFamily="34" charset="0"/>
              </a:rPr>
              <a:t>C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erebrovascular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3200" b="1" dirty="0">
                <a:latin typeface="+mn-lt"/>
                <a:cs typeface="Arial" panose="020B0604020202020204" pitchFamily="34" charset="0"/>
              </a:rPr>
              <a:t>E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vents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D446F18-ACEE-7A8F-8254-A5417222B050}"/>
              </a:ext>
            </a:extLst>
          </p:cNvPr>
          <p:cNvSpPr txBox="1"/>
          <p:nvPr/>
        </p:nvSpPr>
        <p:spPr>
          <a:xfrm>
            <a:off x="2409949" y="964331"/>
            <a:ext cx="7372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Förmaksflimmerscreening efter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ischemisk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stroke och TIA</a:t>
            </a:r>
          </a:p>
        </p:txBody>
      </p:sp>
    </p:spTree>
    <p:extLst>
      <p:ext uri="{BB962C8B-B14F-4D97-AF65-F5344CB8AC3E}">
        <p14:creationId xmlns:p14="http://schemas.microsoft.com/office/powerpoint/2010/main" val="322323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ckensnitt, text, logotyp, Grafik&#10;&#10;Automatiskt genererad beskrivning">
            <a:extLst>
              <a:ext uri="{FF2B5EF4-FFF2-40B4-BE49-F238E27FC236}">
                <a16:creationId xmlns:a16="http://schemas.microsoft.com/office/drawing/2014/main" id="{3C809CEF-8C7E-2D18-1273-7B6348E04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5647485"/>
            <a:ext cx="3590925" cy="1210515"/>
          </a:xfrm>
          <a:prstGeom prst="rect">
            <a:avLst/>
          </a:prstGeom>
        </p:spPr>
      </p:pic>
      <p:pic>
        <p:nvPicPr>
          <p:cNvPr id="7" name="Bildobjekt 6" descr="En bild som visar Teckensnitt, cirkel, Grafik, text&#10;&#10;Automatiskt genererad beskrivning">
            <a:extLst>
              <a:ext uri="{FF2B5EF4-FFF2-40B4-BE49-F238E27FC236}">
                <a16:creationId xmlns:a16="http://schemas.microsoft.com/office/drawing/2014/main" id="{5500F06C-C296-1198-2666-9AD48D03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269" y="5829209"/>
            <a:ext cx="1161806" cy="102879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D490DD0-E7BF-3334-530D-669E5495A16C}"/>
              </a:ext>
            </a:extLst>
          </p:cNvPr>
          <p:cNvSpPr txBox="1"/>
          <p:nvPr/>
        </p:nvSpPr>
        <p:spPr>
          <a:xfrm>
            <a:off x="2409949" y="964331"/>
            <a:ext cx="7372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Förmaksflimmerscreening efter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ischemisk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stroke och TIA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4329056-4B5A-CC39-0635-56C056F1A07C}"/>
              </a:ext>
            </a:extLst>
          </p:cNvPr>
          <p:cNvSpPr txBox="1"/>
          <p:nvPr/>
        </p:nvSpPr>
        <p:spPr>
          <a:xfrm>
            <a:off x="1059867" y="1675140"/>
            <a:ext cx="4010897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Uttag av Riksstrokedata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Baslinjevariabler – från akutformuläret TIA/stroke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Indexdiagnos (G45/I63/I64)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Vårdtid,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eftervård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Utredningar under vårdtiden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Trombolys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Trombektomi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Läkemedelsbehandling in/utskrivning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Komorbiditeter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(hypertoni, diabetes, rökning, blodfettsänkande behandling, tidigare stroke/TIA)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Boende/Funktionsnivå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Utfallsdata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Återinsjuknanden (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ischemisk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stroke)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Avlidna och hjärnblödningar (tas från Socialstyrelsen)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5FAE472-83F0-4C48-9255-8DB25808D678}"/>
              </a:ext>
            </a:extLst>
          </p:cNvPr>
          <p:cNvSpPr txBox="1">
            <a:spLocks/>
          </p:cNvSpPr>
          <p:nvPr/>
        </p:nvSpPr>
        <p:spPr>
          <a:xfrm>
            <a:off x="-162296" y="206022"/>
            <a:ext cx="12516592" cy="758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A</a:t>
            </a: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trial 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F</a:t>
            </a: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ibrillation 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S</a:t>
            </a: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creening 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P</a:t>
            </a: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ost 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I</a:t>
            </a: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schemic 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</a:t>
            </a: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erebrovascular 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E</a:t>
            </a: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vents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Bildobjekt 12" descr="En bild som visar text, skärmbild, linje, Teckensnitt&#10;&#10;Automatiskt genererad beskrivning">
            <a:extLst>
              <a:ext uri="{FF2B5EF4-FFF2-40B4-BE49-F238E27FC236}">
                <a16:creationId xmlns:a16="http://schemas.microsoft.com/office/drawing/2014/main" id="{76F43AAD-2565-8F91-5A79-07EB13C3E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099" y="2321471"/>
            <a:ext cx="4494438" cy="326910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C195FD53-A348-81D3-F058-F607971500DC}"/>
              </a:ext>
            </a:extLst>
          </p:cNvPr>
          <p:cNvSpPr txBox="1"/>
          <p:nvPr/>
        </p:nvSpPr>
        <p:spPr>
          <a:xfrm>
            <a:off x="5838145" y="1675140"/>
            <a:ext cx="5799673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att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inklusionen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är klar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årskiftet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2025/2026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Därefter 36 månaders uppföljningstid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013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FFF5C990-70D1-3545-AC46-139653959A9C}"/>
              </a:ext>
            </a:extLst>
          </p:cNvPr>
          <p:cNvSpPr txBox="1"/>
          <p:nvPr/>
        </p:nvSpPr>
        <p:spPr>
          <a:xfrm>
            <a:off x="863600" y="1584960"/>
            <a:ext cx="10812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2250" marR="0" lvl="0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D5AC32-4BDD-374D-8C09-EE27BFC21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83" y="338090"/>
            <a:ext cx="1920963" cy="90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EC839F9-CB16-4D17-8C2C-20140D682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64" y="644626"/>
            <a:ext cx="4115345" cy="940334"/>
          </a:xfrm>
          <a:prstGeom prst="rect">
            <a:avLst/>
          </a:prstGeom>
        </p:spPr>
      </p:pic>
      <p:pic>
        <p:nvPicPr>
          <p:cNvPr id="9" name="Picture 2" descr="Uppsala Clinical Research Center - ppt ladda n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34448" r="29647" b="41618"/>
          <a:stretch/>
        </p:blipFill>
        <p:spPr bwMode="auto">
          <a:xfrm>
            <a:off x="9977911" y="5947144"/>
            <a:ext cx="1557561" cy="6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innehåll 4"/>
          <p:cNvSpPr>
            <a:spLocks noGrp="1"/>
          </p:cNvSpPr>
          <p:nvPr>
            <p:ph idx="1"/>
          </p:nvPr>
        </p:nvSpPr>
        <p:spPr>
          <a:xfrm>
            <a:off x="838200" y="1825625"/>
            <a:ext cx="8731827" cy="4351338"/>
          </a:xfrm>
        </p:spPr>
        <p:txBody>
          <a:bodyPr>
            <a:normAutofit/>
          </a:bodyPr>
          <a:lstStyle/>
          <a:p>
            <a:pPr marL="431800" indent="-342900">
              <a:spcBef>
                <a:spcPts val="0"/>
              </a:spcBef>
              <a:spcAft>
                <a:spcPts val="1200"/>
              </a:spcAft>
            </a:pPr>
            <a:r>
              <a:rPr lang="sv-SE" sz="2400" dirty="0"/>
              <a:t>NOAK </a:t>
            </a:r>
            <a:r>
              <a:rPr lang="sv-SE" sz="2400" b="1" dirty="0"/>
              <a:t>var och är </a:t>
            </a:r>
            <a:r>
              <a:rPr lang="sv-SE" sz="2400" dirty="0"/>
              <a:t>starkt rekommenderade för att förebygga ischemisk stroke hos patienter med förmaksflimmer</a:t>
            </a:r>
            <a:endParaRPr lang="sv-SE" sz="1400" dirty="0"/>
          </a:p>
          <a:p>
            <a:pPr marL="431800" indent="-342900">
              <a:spcBef>
                <a:spcPts val="0"/>
              </a:spcBef>
              <a:spcAft>
                <a:spcPts val="1200"/>
              </a:spcAft>
            </a:pPr>
            <a:r>
              <a:rPr lang="sv-SE" sz="2400" dirty="0"/>
              <a:t>Optimal tidpunkt för (åter-)insättning av NOAK efter akut stroke </a:t>
            </a:r>
            <a:r>
              <a:rPr lang="sv-SE" sz="2400" b="1" dirty="0"/>
              <a:t>var inte känd</a:t>
            </a:r>
            <a:endParaRPr lang="sv-SE" sz="2400" dirty="0"/>
          </a:p>
          <a:p>
            <a:pPr marL="431800" indent="-342900">
              <a:spcBef>
                <a:spcPts val="0"/>
              </a:spcBef>
              <a:spcAft>
                <a:spcPts val="1200"/>
              </a:spcAft>
            </a:pPr>
            <a:r>
              <a:rPr lang="sv-SE" sz="2400" dirty="0"/>
              <a:t>TIMING,</a:t>
            </a:r>
            <a:r>
              <a:rPr lang="sv-SE" sz="2400" baseline="30000" dirty="0"/>
              <a:t>1 </a:t>
            </a:r>
            <a:r>
              <a:rPr lang="sv-SE" sz="2400"/>
              <a:t>den första </a:t>
            </a:r>
            <a:r>
              <a:rPr lang="sv-SE" sz="2400" dirty="0"/>
              <a:t>randomiserade studien, visar att start inom fyra dagar inte är sämre än senare start.</a:t>
            </a:r>
          </a:p>
          <a:p>
            <a:pPr marL="431800" indent="-342900">
              <a:spcBef>
                <a:spcPts val="0"/>
              </a:spcBef>
              <a:spcAft>
                <a:spcPts val="1200"/>
              </a:spcAft>
            </a:pPr>
            <a:r>
              <a:rPr lang="sv-SE" sz="2400" dirty="0"/>
              <a:t>Tillsammans med efterföljande studier</a:t>
            </a:r>
            <a:r>
              <a:rPr lang="sv-SE" sz="2400" baseline="30000" dirty="0"/>
              <a:t>2</a:t>
            </a:r>
            <a:r>
              <a:rPr lang="sv-SE" sz="2400" dirty="0"/>
              <a:t> är det visat att tidig start är bättre än senare.</a:t>
            </a:r>
            <a:r>
              <a:rPr lang="sv-SE" sz="2400" baseline="30000" dirty="0"/>
              <a:t>3</a:t>
            </a:r>
          </a:p>
          <a:p>
            <a:pPr marL="431800" indent="-342900">
              <a:spcBef>
                <a:spcPts val="0"/>
              </a:spcBef>
            </a:pPr>
            <a:endParaRPr lang="sv-SE" sz="2400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C5C596F-E6C7-4C95-9FD5-A9440BEF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74" y="5940297"/>
            <a:ext cx="9095363" cy="676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gothic" charset="0"/>
                <a:cs typeface="msgothic" charset="0"/>
              </a:rPr>
              <a:t>1) Oldgren, Åsberg et al. TIMING.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gothic" charset="0"/>
                <a:cs typeface="msgothic" charset="0"/>
              </a:rPr>
              <a:t>Circulation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gothic" charset="0"/>
                <a:cs typeface="msgothic" charset="0"/>
              </a:rPr>
              <a:t>. 2022;146:1056–1066;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gothic" charset="0"/>
                <a:cs typeface="msgothic" charset="0"/>
              </a:rPr>
              <a:t>2) ELAN. N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gothic" charset="0"/>
                <a:cs typeface="msgothic" charset="0"/>
              </a:rPr>
              <a:t>Engl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gothic" charset="0"/>
                <a:cs typeface="msgothic" charset="0"/>
              </a:rPr>
              <a:t> J Med 2023;388:2411-2421,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OPTIMAS. Lancet 2024; 404: 1731–41,  START.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JAMA Neurol 2025;82(5):470-476.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CATALYST.  Lancet 2025; 406:43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latshållare för innehåll 6">
            <a:extLst>
              <a:ext uri="{FF2B5EF4-FFF2-40B4-BE49-F238E27FC236}">
                <a16:creationId xmlns:a16="http://schemas.microsoft.com/office/drawing/2014/main" id="{F48D6DEB-A6B5-4522-BAF4-B978E09029A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6"/>
          <a:srcRect l="60663" t="10200" r="17745" b="6470"/>
          <a:stretch/>
        </p:blipFill>
        <p:spPr>
          <a:xfrm>
            <a:off x="9863783" y="1376064"/>
            <a:ext cx="1825735" cy="44040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3B2DEDE-A110-4867-977E-DB23D248AF04}"/>
              </a:ext>
            </a:extLst>
          </p:cNvPr>
          <p:cNvSpPr txBox="1"/>
          <p:nvPr/>
        </p:nvSpPr>
        <p:spPr>
          <a:xfrm>
            <a:off x="645362" y="5127467"/>
            <a:ext cx="9218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srgbClr val="3B77A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STORT TACK TILL ALLA ER SOM GJORDE TIMING TILL VERKLIGHET!</a:t>
            </a:r>
          </a:p>
        </p:txBody>
      </p:sp>
    </p:spTree>
    <p:extLst>
      <p:ext uri="{BB962C8B-B14F-4D97-AF65-F5344CB8AC3E}">
        <p14:creationId xmlns:p14="http://schemas.microsoft.com/office/powerpoint/2010/main" val="20900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25327-9105-4CB7-B636-3DEE3F63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1D2B61-62F0-4BEE-93A4-1D4C8125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97F344-1F9B-4E1B-9807-038C14D8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62"/>
            <a:ext cx="12192000" cy="6416475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72B089A5-6C26-4AC0-8382-33B619ABB1F2}"/>
              </a:ext>
            </a:extLst>
          </p:cNvPr>
          <p:cNvGrpSpPr/>
          <p:nvPr/>
        </p:nvGrpSpPr>
        <p:grpSpPr>
          <a:xfrm>
            <a:off x="5682736" y="3933834"/>
            <a:ext cx="2780017" cy="1847248"/>
            <a:chOff x="5682736" y="3933834"/>
            <a:chExt cx="2780017" cy="1847248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A08E697-D271-4C78-B4EF-46DCC665E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2736" y="3933834"/>
              <a:ext cx="2780017" cy="1847248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42BC54-95C8-4833-BF22-D1B80D0FF295}"/>
                </a:ext>
              </a:extLst>
            </p:cNvPr>
            <p:cNvSpPr/>
            <p:nvPr/>
          </p:nvSpPr>
          <p:spPr>
            <a:xfrm>
              <a:off x="5891645" y="4582391"/>
              <a:ext cx="914400" cy="197427"/>
            </a:xfrm>
            <a:prstGeom prst="rect">
              <a:avLst/>
            </a:prstGeom>
            <a:noFill/>
            <a:ln w="28575">
              <a:solidFill>
                <a:srgbClr val="FF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1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8A854-0018-1CEE-CFD7-65BF7EB6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Finns det risk för stroke/TIA vid behandling av våt </a:t>
            </a:r>
            <a:r>
              <a:rPr lang="sv-SE" dirty="0" err="1"/>
              <a:t>makuladegeneration</a:t>
            </a:r>
            <a:r>
              <a:rPr lang="sv-SE" dirty="0"/>
              <a:t>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73893E0-D1E2-B8FA-5425-4A12B6A3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24" y="2012815"/>
            <a:ext cx="5956417" cy="388874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7D1E7C1-A82D-894F-515F-8E03CD7256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241" b="61326"/>
          <a:stretch>
            <a:fillRect/>
          </a:stretch>
        </p:blipFill>
        <p:spPr>
          <a:xfrm>
            <a:off x="5830217" y="4581397"/>
            <a:ext cx="6028874" cy="102061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18E900A-6A4B-282F-C3E6-F6CC479774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100" r="48700" b="1241"/>
          <a:stretch>
            <a:fillRect/>
          </a:stretch>
        </p:blipFill>
        <p:spPr>
          <a:xfrm>
            <a:off x="7882758" y="2716513"/>
            <a:ext cx="4052693" cy="1864884"/>
          </a:xfrm>
          <a:prstGeom prst="rect">
            <a:avLst/>
          </a:prstGeom>
        </p:spPr>
      </p:pic>
      <p:pic>
        <p:nvPicPr>
          <p:cNvPr id="13" name="Bild 12" descr="Öga med hel fyllning">
            <a:extLst>
              <a:ext uri="{FF2B5EF4-FFF2-40B4-BE49-F238E27FC236}">
                <a16:creationId xmlns:a16="http://schemas.microsoft.com/office/drawing/2014/main" id="{61499133-DC49-2BA4-2B13-77C54FE10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0217" y="832000"/>
            <a:ext cx="914400" cy="914400"/>
          </a:xfrm>
          <a:prstGeom prst="rect">
            <a:avLst/>
          </a:prstGeom>
        </p:spPr>
      </p:pic>
      <p:pic>
        <p:nvPicPr>
          <p:cNvPr id="15" name="Bild 14" descr="Nål kontur">
            <a:extLst>
              <a:ext uri="{FF2B5EF4-FFF2-40B4-BE49-F238E27FC236}">
                <a16:creationId xmlns:a16="http://schemas.microsoft.com/office/drawing/2014/main" id="{02519361-6EF2-1F5A-FB1F-EEB579FC8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216858">
            <a:off x="6331841" y="941273"/>
            <a:ext cx="914400" cy="914400"/>
          </a:xfrm>
          <a:prstGeom prst="rect">
            <a:avLst/>
          </a:prstGeom>
        </p:spPr>
      </p:pic>
      <p:sp>
        <p:nvSpPr>
          <p:cNvPr id="16" name="Ellips 15">
            <a:extLst>
              <a:ext uri="{FF2B5EF4-FFF2-40B4-BE49-F238E27FC236}">
                <a16:creationId xmlns:a16="http://schemas.microsoft.com/office/drawing/2014/main" id="{18892832-2C79-EABB-1393-258A09F97B12}"/>
              </a:ext>
            </a:extLst>
          </p:cNvPr>
          <p:cNvSpPr/>
          <p:nvPr/>
        </p:nvSpPr>
        <p:spPr>
          <a:xfrm>
            <a:off x="3331597" y="2037758"/>
            <a:ext cx="365760" cy="3714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D783AC68-147A-E35F-E1F2-16BDAC1FF2B4}"/>
              </a:ext>
            </a:extLst>
          </p:cNvPr>
          <p:cNvSpPr/>
          <p:nvPr/>
        </p:nvSpPr>
        <p:spPr>
          <a:xfrm>
            <a:off x="3559800" y="1738449"/>
            <a:ext cx="914399" cy="7701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Pennanteckning 17">
                <a:extLst>
                  <a:ext uri="{FF2B5EF4-FFF2-40B4-BE49-F238E27FC236}">
                    <a16:creationId xmlns:a16="http://schemas.microsoft.com/office/drawing/2014/main" id="{1899976A-BEA3-69E0-FB4E-1B73A4B00477}"/>
                  </a:ext>
                </a:extLst>
              </p14:cNvPr>
              <p14:cNvContentPartPr/>
              <p14:nvPr/>
            </p14:nvContentPartPr>
            <p14:xfrm>
              <a:off x="3592957" y="2074727"/>
              <a:ext cx="111600" cy="230040"/>
            </p14:xfrm>
          </p:contentPart>
        </mc:Choice>
        <mc:Fallback xmlns="">
          <p:pic>
            <p:nvPicPr>
              <p:cNvPr id="18" name="Pennanteckning 17">
                <a:extLst>
                  <a:ext uri="{FF2B5EF4-FFF2-40B4-BE49-F238E27FC236}">
                    <a16:creationId xmlns:a16="http://schemas.microsoft.com/office/drawing/2014/main" id="{1899976A-BEA3-69E0-FB4E-1B73A4B004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4317" y="2065727"/>
                <a:ext cx="129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0" name="Pennanteckning 19">
                <a:extLst>
                  <a:ext uri="{FF2B5EF4-FFF2-40B4-BE49-F238E27FC236}">
                    <a16:creationId xmlns:a16="http://schemas.microsoft.com/office/drawing/2014/main" id="{4D1CB73F-4466-3D05-DC7F-0AF652D05431}"/>
                  </a:ext>
                </a:extLst>
              </p14:cNvPr>
              <p14:cNvContentPartPr/>
              <p14:nvPr/>
            </p14:nvContentPartPr>
            <p14:xfrm>
              <a:off x="2437524" y="2534943"/>
              <a:ext cx="3162626" cy="367648"/>
            </p14:xfrm>
          </p:contentPart>
        </mc:Choice>
        <mc:Fallback xmlns="">
          <p:pic>
            <p:nvPicPr>
              <p:cNvPr id="20" name="Pennanteckning 19">
                <a:extLst>
                  <a:ext uri="{FF2B5EF4-FFF2-40B4-BE49-F238E27FC236}">
                    <a16:creationId xmlns:a16="http://schemas.microsoft.com/office/drawing/2014/main" id="{4D1CB73F-4466-3D05-DC7F-0AF652D054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8524" y="2525941"/>
                <a:ext cx="3180266" cy="385292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Bildobjekt 21">
            <a:extLst>
              <a:ext uri="{FF2B5EF4-FFF2-40B4-BE49-F238E27FC236}">
                <a16:creationId xmlns:a16="http://schemas.microsoft.com/office/drawing/2014/main" id="{349667D0-CDE5-F1D4-FC33-5FBD4013B5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7355" y="1132743"/>
            <a:ext cx="4598096" cy="47181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CEED0701-FFAA-9C05-6563-114223DE0D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0830" y="1550242"/>
            <a:ext cx="2876550" cy="381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932F9FA3-6278-7D4F-29E6-2510369A1C12}"/>
              </a:ext>
            </a:extLst>
          </p:cNvPr>
          <p:cNvSpPr txBox="1"/>
          <p:nvPr/>
        </p:nvSpPr>
        <p:spPr>
          <a:xfrm>
            <a:off x="608287" y="5886450"/>
            <a:ext cx="10229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finns en liten ökad risk för stroke och TIA efter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intravitreal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injektion med anti-VEGF-läkemedel. Risken verkar vara högre för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aflibercept (Eylea®)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bevacizumab (Avastin®)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ranibizumab (Lucentis®).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ent Arrow 51">
            <a:extLst>
              <a:ext uri="{FF2B5EF4-FFF2-40B4-BE49-F238E27FC236}">
                <a16:creationId xmlns:a16="http://schemas.microsoft.com/office/drawing/2014/main" id="{482F68C1-8D28-0CE9-A27B-19E3D146B139}"/>
              </a:ext>
            </a:extLst>
          </p:cNvPr>
          <p:cNvSpPr/>
          <p:nvPr/>
        </p:nvSpPr>
        <p:spPr>
          <a:xfrm rot="16200000" flipH="1">
            <a:off x="6694871" y="1550792"/>
            <a:ext cx="300236" cy="5366570"/>
          </a:xfrm>
          <a:prstGeom prst="bentArrow">
            <a:avLst>
              <a:gd name="adj1" fmla="val 22131"/>
              <a:gd name="adj2" fmla="val 33065"/>
              <a:gd name="adj3" fmla="val 36521"/>
              <a:gd name="adj4" fmla="val 3914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25CD7763-9259-5EAA-761B-D487D375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1224136"/>
          </a:xfrm>
        </p:spPr>
        <p:txBody>
          <a:bodyPr anchor="t"/>
          <a:lstStyle/>
          <a:p>
            <a:r>
              <a:rPr lang="en-GB" sz="4400" dirty="0"/>
              <a:t>Stroke Alarm EFFECT trial</a:t>
            </a:r>
            <a:br>
              <a:rPr lang="en-GB" sz="4400" dirty="0"/>
            </a:br>
            <a:r>
              <a:rPr lang="en-GB" sz="2400" dirty="0"/>
              <a:t>– a prospective multi-</a:t>
            </a:r>
            <a:r>
              <a:rPr lang="en-GB" sz="2400" dirty="0" err="1"/>
              <a:t>center</a:t>
            </a:r>
            <a:r>
              <a:rPr lang="en-GB" sz="2400" dirty="0"/>
              <a:t> observational trial with a matched control population  </a:t>
            </a:r>
            <a:endParaRPr lang="en-GB" sz="4400" baseline="300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D44EFC5-0A1D-E7EF-A0C5-E9F9CDC9EAE7}"/>
              </a:ext>
            </a:extLst>
          </p:cNvPr>
          <p:cNvSpPr/>
          <p:nvPr/>
        </p:nvSpPr>
        <p:spPr>
          <a:xfrm>
            <a:off x="3718138" y="1808686"/>
            <a:ext cx="4763606" cy="9963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14A4B-9EAE-448B-51CD-9E49734150EC}"/>
              </a:ext>
            </a:extLst>
          </p:cNvPr>
          <p:cNvSpPr txBox="1"/>
          <p:nvPr/>
        </p:nvSpPr>
        <p:spPr>
          <a:xfrm>
            <a:off x="4033443" y="1983675"/>
            <a:ext cx="445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2000" b="1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6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 patients using Stroke Alarm for 3 months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87AF2-065C-F894-8C57-6D4B89F959C5}"/>
              </a:ext>
            </a:extLst>
          </p:cNvPr>
          <p:cNvGrpSpPr/>
          <p:nvPr/>
        </p:nvGrpSpPr>
        <p:grpSpPr>
          <a:xfrm>
            <a:off x="8955881" y="1808686"/>
            <a:ext cx="2556731" cy="2247521"/>
            <a:chOff x="4953749" y="4720139"/>
            <a:chExt cx="2556731" cy="2247521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23C1333-4B42-82D4-257E-A81B721EE67C}"/>
                </a:ext>
              </a:extLst>
            </p:cNvPr>
            <p:cNvSpPr/>
            <p:nvPr/>
          </p:nvSpPr>
          <p:spPr>
            <a:xfrm>
              <a:off x="4953749" y="4720139"/>
              <a:ext cx="2556731" cy="224752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1200" cap="none" spc="0" normalizeH="0" baseline="0" noProof="0">
                <a:ln>
                  <a:noFill/>
                </a:ln>
                <a:solidFill>
                  <a:srgbClr val="F3F5F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D0C1B2-A7ED-BF1C-96F7-394286D5856B}"/>
                </a:ext>
              </a:extLst>
            </p:cNvPr>
            <p:cNvSpPr txBox="1"/>
            <p:nvPr/>
          </p:nvSpPr>
          <p:spPr>
            <a:xfrm>
              <a:off x="5397880" y="5028291"/>
              <a:ext cx="195378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97B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Follow-up</a:t>
              </a:r>
              <a:r>
                <a:rPr kumimoji="0" lang="en-S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97B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97B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@ 3 months</a:t>
              </a:r>
              <a:endParaRPr kumimoji="0" lang="en-SE" sz="20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97B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EPR review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97B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@ End of sttudy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97B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Registry data from Riksstroke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16E26C4-53DC-6E9B-7BD4-17E48A9AA5CC}"/>
              </a:ext>
            </a:extLst>
          </p:cNvPr>
          <p:cNvSpPr/>
          <p:nvPr/>
        </p:nvSpPr>
        <p:spPr>
          <a:xfrm>
            <a:off x="407811" y="1570651"/>
            <a:ext cx="2836190" cy="132857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FB66C3-5BDC-E9BD-E85B-134E1CCA8CC1}"/>
              </a:ext>
            </a:extLst>
          </p:cNvPr>
          <p:cNvSpPr txBox="1"/>
          <p:nvPr/>
        </p:nvSpPr>
        <p:spPr>
          <a:xfrm>
            <a:off x="474835" y="1629368"/>
            <a:ext cx="26953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2000" b="1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Screening &amp; inclusion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6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High-risk TIA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6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High-risk minor stroke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6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risk Atrial fibrillation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A2548-5CFB-DB63-6214-4377B80AED3D}"/>
              </a:ext>
            </a:extLst>
          </p:cNvPr>
          <p:cNvSpPr txBox="1"/>
          <p:nvPr/>
        </p:nvSpPr>
        <p:spPr>
          <a:xfrm>
            <a:off x="619039" y="2965537"/>
            <a:ext cx="2943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to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participating Swedish hospitals</a:t>
            </a:r>
            <a:endParaRPr kumimoji="0" lang="en-SE" sz="1600" b="0" i="0" u="none" strike="noStrike" kern="1200" cap="none" spc="0" normalizeH="0" baseline="0" noProof="0" dirty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 Malmö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Hässleholm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Karolinska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 Lund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Sahlgrenska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SÖS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E15FC-57D5-29D8-D241-762B48649D3E}"/>
              </a:ext>
            </a:extLst>
          </p:cNvPr>
          <p:cNvSpPr txBox="1"/>
          <p:nvPr/>
        </p:nvSpPr>
        <p:spPr>
          <a:xfrm>
            <a:off x="8628822" y="4311106"/>
            <a:ext cx="3388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1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endpoints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from onset to alarm following stroke onset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Sensitivity, specificity, PPV, NPV and accuracy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B6FA2F-2676-1CC0-1322-193DED4FE7BB}"/>
              </a:ext>
            </a:extLst>
          </p:cNvPr>
          <p:cNvSpPr txBox="1"/>
          <p:nvPr/>
        </p:nvSpPr>
        <p:spPr>
          <a:xfrm>
            <a:off x="3575495" y="4311106"/>
            <a:ext cx="50405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1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Secondary endpoints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to emergency call, or arrival to first hospital following stroke onset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alarms within 3 h of onset, in patients with a stroke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alarms within 3 h of onset, in patients with a stroke mimic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false Alarms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missed strokes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patients with delayed care caused by missed strokes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Compliance to the device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Adverse events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E888148-4BC7-FC60-5FD5-87CA5ABC9292}"/>
              </a:ext>
            </a:extLst>
          </p:cNvPr>
          <p:cNvSpPr/>
          <p:nvPr/>
        </p:nvSpPr>
        <p:spPr>
          <a:xfrm>
            <a:off x="5113620" y="2959880"/>
            <a:ext cx="3370885" cy="9963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08662B-163D-2F4F-4FEE-0C8EB9D7498E}"/>
              </a:ext>
            </a:extLst>
          </p:cNvPr>
          <p:cNvSpPr txBox="1"/>
          <p:nvPr/>
        </p:nvSpPr>
        <p:spPr>
          <a:xfrm>
            <a:off x="5428925" y="3042536"/>
            <a:ext cx="305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2000" b="1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6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Riksstroke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matched for age, sex and healthcare region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46486D18-9ADC-6A7E-8107-315F487D9F85}"/>
              </a:ext>
            </a:extLst>
          </p:cNvPr>
          <p:cNvSpPr/>
          <p:nvPr/>
        </p:nvSpPr>
        <p:spPr>
          <a:xfrm>
            <a:off x="3170184" y="2080670"/>
            <a:ext cx="789442" cy="60438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35A67F6B-C250-D4FB-A467-3B4EB9F46FBB}"/>
              </a:ext>
            </a:extLst>
          </p:cNvPr>
          <p:cNvSpPr/>
          <p:nvPr/>
        </p:nvSpPr>
        <p:spPr>
          <a:xfrm>
            <a:off x="2887627" y="2043398"/>
            <a:ext cx="491297" cy="725750"/>
          </a:xfrm>
          <a:prstGeom prst="rightBrace">
            <a:avLst>
              <a:gd name="adj1" fmla="val 20578"/>
              <a:gd name="adj2" fmla="val 45027"/>
            </a:avLst>
          </a:prstGeom>
          <a:noFill/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ent Arrow 42">
            <a:extLst>
              <a:ext uri="{FF2B5EF4-FFF2-40B4-BE49-F238E27FC236}">
                <a16:creationId xmlns:a16="http://schemas.microsoft.com/office/drawing/2014/main" id="{23AAA12B-AEC2-A1E2-256C-53501BFDD770}"/>
              </a:ext>
            </a:extLst>
          </p:cNvPr>
          <p:cNvSpPr/>
          <p:nvPr/>
        </p:nvSpPr>
        <p:spPr>
          <a:xfrm flipV="1">
            <a:off x="4332563" y="2656520"/>
            <a:ext cx="968100" cy="10661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25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78EC7661-E363-238F-124D-4A797C17AF6E}"/>
              </a:ext>
            </a:extLst>
          </p:cNvPr>
          <p:cNvSpPr/>
          <p:nvPr/>
        </p:nvSpPr>
        <p:spPr>
          <a:xfrm>
            <a:off x="8355795" y="2080670"/>
            <a:ext cx="789442" cy="60438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59EAA4B-39A5-9AC4-9199-0FF2E3C05638}"/>
              </a:ext>
            </a:extLst>
          </p:cNvPr>
          <p:cNvSpPr/>
          <p:nvPr/>
        </p:nvSpPr>
        <p:spPr>
          <a:xfrm>
            <a:off x="8355795" y="3118264"/>
            <a:ext cx="789442" cy="60438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3FC3164-58B5-DA53-D86C-F4A1E925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1" y="404664"/>
            <a:ext cx="690607" cy="669207"/>
          </a:xfrm>
          <a:prstGeom prst="rect">
            <a:avLst/>
          </a:prstGeom>
        </p:spPr>
      </p:pic>
      <p:sp>
        <p:nvSpPr>
          <p:cNvPr id="49" name="Half-frame 48">
            <a:extLst>
              <a:ext uri="{FF2B5EF4-FFF2-40B4-BE49-F238E27FC236}">
                <a16:creationId xmlns:a16="http://schemas.microsoft.com/office/drawing/2014/main" id="{A695DD23-E2F7-CAF3-48ED-A0687882B792}"/>
              </a:ext>
            </a:extLst>
          </p:cNvPr>
          <p:cNvSpPr/>
          <p:nvPr/>
        </p:nvSpPr>
        <p:spPr>
          <a:xfrm>
            <a:off x="3562758" y="4596389"/>
            <a:ext cx="7949854" cy="1097916"/>
          </a:xfrm>
          <a:prstGeom prst="halfFrame">
            <a:avLst>
              <a:gd name="adj1" fmla="val 2770"/>
              <a:gd name="adj2" fmla="val 27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Obraz 9">
            <a:extLst>
              <a:ext uri="{FF2B5EF4-FFF2-40B4-BE49-F238E27FC236}">
                <a16:creationId xmlns:a16="http://schemas.microsoft.com/office/drawing/2014/main" id="{0BC28B61-9AE6-357F-E3E1-A8D456E55B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63" r="33558"/>
          <a:stretch/>
        </p:blipFill>
        <p:spPr>
          <a:xfrm>
            <a:off x="7183380" y="1152829"/>
            <a:ext cx="917640" cy="1298363"/>
          </a:xfrm>
          <a:prstGeom prst="rect">
            <a:avLst/>
          </a:prstGeom>
        </p:spPr>
      </p:pic>
      <p:sp>
        <p:nvSpPr>
          <p:cNvPr id="51" name="Right Arrow 50">
            <a:extLst>
              <a:ext uri="{FF2B5EF4-FFF2-40B4-BE49-F238E27FC236}">
                <a16:creationId xmlns:a16="http://schemas.microsoft.com/office/drawing/2014/main" id="{01E0DD12-3468-3CC5-614B-CBBB4A42793F}"/>
              </a:ext>
            </a:extLst>
          </p:cNvPr>
          <p:cNvSpPr/>
          <p:nvPr/>
        </p:nvSpPr>
        <p:spPr>
          <a:xfrm rot="5400000">
            <a:off x="9205109" y="3775910"/>
            <a:ext cx="646330" cy="60438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299CB-361E-10B3-2346-3BB51B509954}"/>
              </a:ext>
            </a:extLst>
          </p:cNvPr>
          <p:cNvSpPr/>
          <p:nvPr/>
        </p:nvSpPr>
        <p:spPr>
          <a:xfrm>
            <a:off x="11283933" y="6134880"/>
            <a:ext cx="733591" cy="606488"/>
          </a:xfrm>
          <a:prstGeom prst="rect">
            <a:avLst/>
          </a:prstGeom>
          <a:solidFill>
            <a:srgbClr val="8B9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0B89F-7A14-A868-D958-1259B86D1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6046117"/>
            <a:ext cx="3185220" cy="695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44A5D6-C370-2B90-F9C3-A6F9F23DF8AF}"/>
              </a:ext>
            </a:extLst>
          </p:cNvPr>
          <p:cNvSpPr/>
          <p:nvPr/>
        </p:nvSpPr>
        <p:spPr>
          <a:xfrm>
            <a:off x="47328" y="6438124"/>
            <a:ext cx="2304256" cy="230964"/>
          </a:xfrm>
          <a:prstGeom prst="rect">
            <a:avLst/>
          </a:prstGeom>
          <a:solidFill>
            <a:srgbClr val="8B9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0682-C87A-C46D-9990-70F0FFAAE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7" y="6039171"/>
            <a:ext cx="755754" cy="7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2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>
            <a:extLst>
              <a:ext uri="{FF2B5EF4-FFF2-40B4-BE49-F238E27FC236}">
                <a16:creationId xmlns:a16="http://schemas.microsoft.com/office/drawing/2014/main" id="{272CEF4E-A16C-7249-A108-DC8BB6E2B3C3}"/>
              </a:ext>
            </a:extLst>
          </p:cNvPr>
          <p:cNvSpPr/>
          <p:nvPr/>
        </p:nvSpPr>
        <p:spPr>
          <a:xfrm>
            <a:off x="1159489" y="1693704"/>
            <a:ext cx="11067485" cy="404215"/>
          </a:xfrm>
          <a:prstGeom prst="homePlate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925" tIns="28925" rIns="28925" bIns="28925" numCol="1" spcCol="38100" rtlCol="0" anchor="ctr">
            <a:spAutoFit/>
          </a:bodyPr>
          <a:lstStyle/>
          <a:p>
            <a:pPr marL="0" marR="0" lvl="0" indent="0" algn="ctr" defTabSz="36956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7" b="0" i="0" u="none" strike="noStrike" kern="1200" cap="none" spc="0" normalizeH="0" baseline="0" noProof="0" dirty="0">
              <a:ln>
                <a:noFill/>
              </a:ln>
              <a:solidFill>
                <a:srgbClr val="797B80"/>
              </a:solidFill>
              <a:effectLst/>
              <a:uLnTx/>
              <a:uFillTx/>
              <a:latin typeface="Times New Roman" panose="02020603050405020304" pitchFamily="18" charset="0"/>
              <a:ea typeface="Helvetica Light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7DF34B6-5F7B-2E49-B856-323CA9744D11}"/>
              </a:ext>
            </a:extLst>
          </p:cNvPr>
          <p:cNvSpPr/>
          <p:nvPr/>
        </p:nvSpPr>
        <p:spPr>
          <a:xfrm>
            <a:off x="1600507" y="700721"/>
            <a:ext cx="8547020" cy="696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489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28" b="0" i="0" u="none" strike="noStrike" kern="1200" cap="none" spc="-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“May I suggest you wear a Stroke Alarm?”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58B3615A-88E4-7203-A539-E7A86BB5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70"/>
            <a:ext cx="10515600" cy="1044954"/>
          </a:xfrm>
        </p:spPr>
        <p:txBody>
          <a:bodyPr anchor="t"/>
          <a:lstStyle/>
          <a:p>
            <a:r>
              <a:rPr lang="en-US" dirty="0"/>
              <a:t>Study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914BE2-3D6E-7F82-92FE-732C629E00C6}"/>
              </a:ext>
            </a:extLst>
          </p:cNvPr>
          <p:cNvSpPr/>
          <p:nvPr/>
        </p:nvSpPr>
        <p:spPr>
          <a:xfrm>
            <a:off x="11283933" y="6134880"/>
            <a:ext cx="733591" cy="606488"/>
          </a:xfrm>
          <a:prstGeom prst="rect">
            <a:avLst/>
          </a:prstGeom>
          <a:solidFill>
            <a:srgbClr val="8B9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4F6F0-F3F5-CD8C-999C-ECDD37475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6046117"/>
            <a:ext cx="3185220" cy="695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3F63A-E5AB-EF12-72D4-53B93993F2A8}"/>
              </a:ext>
            </a:extLst>
          </p:cNvPr>
          <p:cNvSpPr/>
          <p:nvPr/>
        </p:nvSpPr>
        <p:spPr>
          <a:xfrm>
            <a:off x="47328" y="6438124"/>
            <a:ext cx="2304256" cy="230964"/>
          </a:xfrm>
          <a:prstGeom prst="rect">
            <a:avLst/>
          </a:prstGeom>
          <a:solidFill>
            <a:srgbClr val="8B9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3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az 9">
            <a:extLst>
              <a:ext uri="{FF2B5EF4-FFF2-40B4-BE49-F238E27FC236}">
                <a16:creationId xmlns:a16="http://schemas.microsoft.com/office/drawing/2014/main" id="{A0096B22-56B3-5CC4-CC43-4270CAE33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63" r="33558"/>
          <a:stretch/>
        </p:blipFill>
        <p:spPr>
          <a:xfrm>
            <a:off x="10063025" y="3963971"/>
            <a:ext cx="1783838" cy="2392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2033B1-C167-0674-3D79-B4E2A35B96B7}"/>
              </a:ext>
            </a:extLst>
          </p:cNvPr>
          <p:cNvSpPr txBox="1"/>
          <p:nvPr/>
        </p:nvSpPr>
        <p:spPr>
          <a:xfrm>
            <a:off x="838200" y="1052736"/>
            <a:ext cx="10832212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multicentre, prospective observational single-arm trial with a registry-based propensity matched (10:1) control population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endpoint: Alarm from device within 3 hours of onset of stroke with unilateral arm motor deficit.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2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 size: 500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2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Estimated number of sites: 10 Swedish hospitals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2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SEK/inclusion to participating sites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2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 sponsor: Region Skåne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E" sz="2800" b="0" i="0" u="none" strike="noStrike" kern="1200" cap="none" spc="0" normalizeH="0" baseline="0" noProof="0" dirty="0">
                <a:ln>
                  <a:noFill/>
                </a:ln>
                <a:solidFill>
                  <a:srgbClr val="797B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Funded by VINNOVA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40D2D-233C-8D7F-4BF2-1A6715049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7" y="6039171"/>
            <a:ext cx="755754" cy="7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04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EBF8E-72C3-439D-6AD2-3EBE161E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41983-1408-4898-5CAA-E34A9373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Dagens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F0ECBF-CA35-CDFC-9228-3DFF1CA7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Mötets öppnande och praktisk information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Senaste resultaten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Riksstroke@INCA</a:t>
            </a:r>
          </a:p>
          <a:p>
            <a:pPr marL="0" lvl="1" algn="l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  Lunch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Formulär 2026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Registeringsfrågor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 EVAS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Aktuell forskning och pågående studier med Riksstrokedata</a:t>
            </a: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9.     </a:t>
            </a:r>
            <a:r>
              <a:rPr lang="sv-SE" dirty="0">
                <a:solidFill>
                  <a:schemeClr val="tx1"/>
                </a:solidFill>
              </a:rPr>
              <a:t>Riksstrokepriset </a:t>
            </a:r>
          </a:p>
          <a:p>
            <a:pPr marL="0" lvl="1" algn="l"/>
            <a:r>
              <a:rPr lang="sv-SE" dirty="0">
                <a:solidFill>
                  <a:schemeClr val="tx1"/>
                </a:solidFill>
              </a:rPr>
              <a:t>	</a:t>
            </a:r>
            <a:r>
              <a:rPr lang="sv-SE" dirty="0">
                <a:solidFill>
                  <a:srgbClr val="C00000"/>
                </a:solidFill>
              </a:rPr>
              <a:t>  Bensträckare</a:t>
            </a:r>
            <a:endParaRPr lang="sv-SE" dirty="0">
              <a:solidFill>
                <a:schemeClr val="tx1"/>
              </a:solidFill>
            </a:endParaRP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10.   </a:t>
            </a:r>
            <a:r>
              <a:rPr lang="sv-SE" dirty="0"/>
              <a:t>Riksstroke@INCA (repris av förmiddagens demo)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0" lvl="1" algn="l"/>
            <a:r>
              <a:rPr lang="sv-SE" baseline="0" dirty="0">
                <a:solidFill>
                  <a:srgbClr val="C00000"/>
                </a:solidFill>
              </a:rPr>
              <a:t>	 Avslut ca 15.30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672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1F38F-E91F-A4E8-01F4-04014281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C00000"/>
                </a:solidFill>
              </a:rPr>
              <a:t>Bensträckare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9FD5AC7-1415-81E0-C85C-C9DC472D2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2496344"/>
            <a:ext cx="1524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46DD11-9035-0B16-5BB3-B58D8D095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446" y="1122363"/>
            <a:ext cx="8749553" cy="1208461"/>
          </a:xfrm>
        </p:spPr>
        <p:txBody>
          <a:bodyPr/>
          <a:lstStyle/>
          <a:p>
            <a:r>
              <a:rPr lang="sv-SE" dirty="0"/>
              <a:t>Formulär 2026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21AA39F-6758-0450-4D6C-58C36AB5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06" y="3429000"/>
            <a:ext cx="2133600" cy="213360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64DC1B89-8987-11AF-59D3-5792A9199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8824" y="2805953"/>
            <a:ext cx="9099176" cy="245184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174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9CF6C-5F70-95DD-F28B-6B19E727A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F0914C-D01D-2918-9E27-FE67B317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Dagens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2BFBEF-0466-F802-1E3F-AB208287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Mötets öppnande och praktisk information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Senaste resultaten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från Riksstroke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Riksstroke@INCA</a:t>
            </a:r>
          </a:p>
          <a:p>
            <a:pPr marL="0" lvl="1" algn="l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  Lunch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Formulär 2026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Registeringsfrågor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 EVAS</a:t>
            </a:r>
          </a:p>
          <a:p>
            <a:pPr marL="514350" lvl="1" indent="-514350" algn="l">
              <a:buAutoNum type="arabicPeriod" startAt="5"/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Aktuell forskning och pågående studier med Riksstrokedata</a:t>
            </a: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9.     </a:t>
            </a: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Riksstrokepriset</a:t>
            </a:r>
            <a:r>
              <a:rPr lang="sv-SE" dirty="0">
                <a:solidFill>
                  <a:schemeClr val="accent1"/>
                </a:solidFill>
              </a:rPr>
              <a:t> </a:t>
            </a:r>
          </a:p>
          <a:p>
            <a:pPr marL="0" lvl="1" algn="l"/>
            <a:r>
              <a:rPr lang="sv-SE" dirty="0">
                <a:solidFill>
                  <a:srgbClr val="C00000"/>
                </a:solidFill>
              </a:rPr>
              <a:t>	  Bensträckare</a:t>
            </a:r>
            <a:endParaRPr lang="sv-SE" dirty="0">
              <a:solidFill>
                <a:schemeClr val="tx1"/>
              </a:solidFill>
            </a:endParaRPr>
          </a:p>
          <a:p>
            <a:pPr marL="0" lvl="1" algn="l"/>
            <a:r>
              <a:rPr lang="sv-SE" dirty="0">
                <a:solidFill>
                  <a:schemeClr val="accent1"/>
                </a:solidFill>
              </a:rPr>
              <a:t>10.   </a:t>
            </a:r>
            <a:r>
              <a:rPr lang="sv-SE" dirty="0"/>
              <a:t>Riksstroke@INCA (repris av förmiddagens demo)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0" lvl="1" algn="l"/>
            <a:r>
              <a:rPr lang="sv-SE" baseline="0" dirty="0">
                <a:solidFill>
                  <a:srgbClr val="C00000"/>
                </a:solidFill>
              </a:rPr>
              <a:t>	 Avslut ca 15.30</a:t>
            </a:r>
          </a:p>
          <a:p>
            <a:pPr marL="0" lvl="1" algn="l"/>
            <a:endParaRPr lang="sv-SE" baseline="0" dirty="0">
              <a:solidFill>
                <a:srgbClr val="C00000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20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6F9CD6-B945-A05E-51FD-7B7170963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Årets strokeenhet 2024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11EB91-EAAA-77B8-B341-ADDECBBEC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65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AEC7ED9-571E-9EC7-F966-5A6422ED4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92" y="358793"/>
            <a:ext cx="3672921" cy="172081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43902E52-5A1C-A7E5-9D9E-C2E26FEA57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955215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5300" b="1" dirty="0">
                <a:solidFill>
                  <a:srgbClr val="002060"/>
                </a:solidFill>
              </a:rPr>
              <a:t>Riksstrokedagen 2025</a:t>
            </a:r>
          </a:p>
        </p:txBody>
      </p:sp>
    </p:spTree>
    <p:extLst>
      <p:ext uri="{BB962C8B-B14F-4D97-AF65-F5344CB8AC3E}">
        <p14:creationId xmlns:p14="http://schemas.microsoft.com/office/powerpoint/2010/main" val="354285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9637E2-9E28-2155-0AF6-1F299ED1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Ny fråga typ av ambulanstransport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34610D-1AD7-C21B-715B-43EA4994E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279" y="3576919"/>
            <a:ext cx="7125441" cy="714888"/>
          </a:xfrm>
        </p:spPr>
      </p:pic>
    </p:spTree>
    <p:extLst>
      <p:ext uri="{BB962C8B-B14F-4D97-AF65-F5344CB8AC3E}">
        <p14:creationId xmlns:p14="http://schemas.microsoft.com/office/powerpoint/2010/main" val="41867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DFF030-09BD-E62F-4759-FB9F8C95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TIA frågor harmoniseras med Strokefrågor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4F0A7D2-7A76-5977-D0BD-7DEE744E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Frågan från TIA formuläret tas bort</a:t>
            </a:r>
          </a:p>
          <a:p>
            <a:endParaRPr lang="sv-SE" dirty="0"/>
          </a:p>
          <a:p>
            <a:r>
              <a:rPr lang="sv-SE" dirty="0"/>
              <a:t>Istället besvaras frågan för både stroke och TIA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4CA95E-929A-52E4-034B-FA89D472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70" y="2285987"/>
            <a:ext cx="5779509" cy="30482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C0DA5D3-3513-7787-2E27-20F751B5C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3429000"/>
            <a:ext cx="5760720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A46AA05-C149-66CA-E21A-FB6EED9C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Forts TIA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5A0DF46-1496-C7C6-E1E8-A384E329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Fråga tas bort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Ersätts med svarsalternativen i Stroke formuläret</a:t>
            </a:r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9E5798-404F-17E3-2A50-9E7087531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4" y="2264613"/>
            <a:ext cx="4886325" cy="6992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A9EBB21-2A40-8BC3-01D6-ABF52D0D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69" y="3819221"/>
            <a:ext cx="3957637" cy="244346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E8FBEA7-2514-27E4-F8BF-3F9649B1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49" y="3831613"/>
            <a:ext cx="5076825" cy="9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0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EA1DD-F955-B996-4930-C67D4902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Tider (markerat med blått nytt eller förändrat)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5339A6A-18B9-9A00-1261-F57034AD0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04294"/>
            <a:ext cx="5181600" cy="2794000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0C9253-014A-95D1-1ED6-C343010CD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Senast utan symtom ny egen fråga</a:t>
            </a:r>
          </a:p>
          <a:p>
            <a:r>
              <a:rPr lang="sv-SE" dirty="0"/>
              <a:t>Insjuknandetid är detsamma som uppvaknandetid vid wake up. </a:t>
            </a:r>
          </a:p>
          <a:p>
            <a:r>
              <a:rPr lang="sv-SE" dirty="0"/>
              <a:t>Insjuknandetid kan anges i närmaste hel </a:t>
            </a:r>
            <a:r>
              <a:rPr lang="sv-SE" b="1" dirty="0"/>
              <a:t>eller halvtimme</a:t>
            </a:r>
            <a:endParaRPr lang="sv-SE" dirty="0"/>
          </a:p>
          <a:p>
            <a:r>
              <a:rPr lang="sv-SE" dirty="0"/>
              <a:t>Förändrade tidsintervall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174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F0727E1-DFCA-992D-19A2-39814A01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Ny försämring under pågående vårdtillfälle för Stroke/TIA som leder till trombolys eller trombektomi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5734F9-DBD2-9F63-4446-9DF2E8E93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675" y="1929606"/>
            <a:ext cx="5962650" cy="4143375"/>
          </a:xfrm>
        </p:spPr>
      </p:pic>
    </p:spTree>
    <p:extLst>
      <p:ext uri="{BB962C8B-B14F-4D97-AF65-F5344CB8AC3E}">
        <p14:creationId xmlns:p14="http://schemas.microsoft.com/office/powerpoint/2010/main" val="231145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1BFE068-E9E8-5866-FAEF-B8511E18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Utskrivning akutvård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E87D0A6-F9B2-DBF1-6752-9EF02C78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Formulering om Regionfinansierad eftervård tas bort</a:t>
            </a:r>
          </a:p>
          <a:p>
            <a:r>
              <a:rPr lang="sv-SE" dirty="0"/>
              <a:t>Om inneliggande eftervård anges endast vilken typ av eftervård.</a:t>
            </a:r>
          </a:p>
          <a:p>
            <a:r>
              <a:rPr lang="sv-SE" dirty="0"/>
              <a:t>Vid utskrivning från slutenvård anges vart patienten skrevs ut 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D7E535-D39F-6B4C-4748-6C123E3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3559980"/>
            <a:ext cx="5613307" cy="194547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90B2523-FBFD-A74F-56CB-F6E06E72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59980"/>
            <a:ext cx="59531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2 Content pages - Light theme">
  <a:themeElements>
    <a:clrScheme name="Uman Sense">
      <a:dk1>
        <a:srgbClr val="797B80"/>
      </a:dk1>
      <a:lt1>
        <a:srgbClr val="F3F5F5"/>
      </a:lt1>
      <a:dk2>
        <a:srgbClr val="8B9999"/>
      </a:dk2>
      <a:lt2>
        <a:srgbClr val="FFFFFF"/>
      </a:lt2>
      <a:accent1>
        <a:srgbClr val="6D9C89"/>
      </a:accent1>
      <a:accent2>
        <a:srgbClr val="85A098"/>
      </a:accent2>
      <a:accent3>
        <a:srgbClr val="E2C25A"/>
      </a:accent3>
      <a:accent4>
        <a:srgbClr val="D75B4F"/>
      </a:accent4>
      <a:accent5>
        <a:srgbClr val="92645F"/>
      </a:accent5>
      <a:accent6>
        <a:srgbClr val="8A7E78"/>
      </a:accent6>
      <a:hlink>
        <a:srgbClr val="7C9C89"/>
      </a:hlink>
      <a:folHlink>
        <a:srgbClr val="7C9C89"/>
      </a:folHlink>
    </a:clrScheme>
    <a:fontScheme name="Uman Sen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e20e62-7086-4883-9b73-154bab4dfd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67977DC2ADC24CAC9A268E6130C0B5" ma:contentTypeVersion="17" ma:contentTypeDescription="Skapa ett nytt dokument." ma:contentTypeScope="" ma:versionID="3bfb5483196f846732745c9b23dac049">
  <xsd:schema xmlns:xsd="http://www.w3.org/2001/XMLSchema" xmlns:xs="http://www.w3.org/2001/XMLSchema" xmlns:p="http://schemas.microsoft.com/office/2006/metadata/properties" xmlns:ns3="b1e20e62-7086-4883-9b73-154bab4dfdea" xmlns:ns4="26c61549-ade6-4b73-9ba8-bd03eb371ed2" targetNamespace="http://schemas.microsoft.com/office/2006/metadata/properties" ma:root="true" ma:fieldsID="13b27379b7dc18535c3422fec4c21bfe" ns3:_="" ns4:_="">
    <xsd:import namespace="b1e20e62-7086-4883-9b73-154bab4dfdea"/>
    <xsd:import namespace="26c61549-ade6-4b73-9ba8-bd03eb371e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20e62-7086-4883-9b73-154bab4df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61549-ade6-4b73-9ba8-bd03eb371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37E217-BE1C-406A-81B7-F7D3993C76AA}">
  <ds:schemaRefs>
    <ds:schemaRef ds:uri="26c61549-ade6-4b73-9ba8-bd03eb371ed2"/>
    <ds:schemaRef ds:uri="http://schemas.microsoft.com/office/2006/documentManagement/types"/>
    <ds:schemaRef ds:uri="b1e20e62-7086-4883-9b73-154bab4dfdea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0F5BC4-6BFC-47CF-B656-953484E69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5974A-BD95-4157-9094-F6FC584A4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20e62-7086-4883-9b73-154bab4dfdea"/>
    <ds:schemaRef ds:uri="26c61549-ade6-4b73-9ba8-bd03eb371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Formulärsförändringar 2026</Template>
  <TotalTime>236</TotalTime>
  <Words>1288</Words>
  <Application>Microsoft Office PowerPoint</Application>
  <PresentationFormat>Bredbild</PresentationFormat>
  <Paragraphs>226</Paragraphs>
  <Slides>32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32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Office-tema</vt:lpstr>
      <vt:lpstr>Anpassad formgivning</vt:lpstr>
      <vt:lpstr>2_Office-tema</vt:lpstr>
      <vt:lpstr>1_Anpassad formgivning</vt:lpstr>
      <vt:lpstr>1_Office-tema</vt:lpstr>
      <vt:lpstr>02 Content pages - Light theme</vt:lpstr>
      <vt:lpstr>PowerPoint-presentation</vt:lpstr>
      <vt:lpstr>Dagens program</vt:lpstr>
      <vt:lpstr>Formulär 2026</vt:lpstr>
      <vt:lpstr>Ny fråga typ av ambulanstransport </vt:lpstr>
      <vt:lpstr>TIA frågor harmoniseras med Strokefrågor</vt:lpstr>
      <vt:lpstr>Forts TIA</vt:lpstr>
      <vt:lpstr>Tider (markerat med blått nytt eller förändrat)</vt:lpstr>
      <vt:lpstr>Ny försämring under pågående vårdtillfälle för Stroke/TIA som leder till trombolys eller trombektomi</vt:lpstr>
      <vt:lpstr>Utskrivning akutvård</vt:lpstr>
      <vt:lpstr>Dagens program</vt:lpstr>
      <vt:lpstr>Registreringsfrågor</vt:lpstr>
      <vt:lpstr>Fråga 1 </vt:lpstr>
      <vt:lpstr>Svar fråga 1</vt:lpstr>
      <vt:lpstr>Fråga 2</vt:lpstr>
      <vt:lpstr>Svar fråga 2</vt:lpstr>
      <vt:lpstr>Fråga 3</vt:lpstr>
      <vt:lpstr>Svar fråga 3</vt:lpstr>
      <vt:lpstr>Dagens program</vt:lpstr>
      <vt:lpstr>Dagens program</vt:lpstr>
      <vt:lpstr>Aktuell forskning och pågående studier med Riksstrokedata</vt:lpstr>
      <vt:lpstr>Atrial Fibrillation Screening Post Ischemic Cerebrovascular Events</vt:lpstr>
      <vt:lpstr>PowerPoint-presentation</vt:lpstr>
      <vt:lpstr>PowerPoint-presentation</vt:lpstr>
      <vt:lpstr>PowerPoint-presentation</vt:lpstr>
      <vt:lpstr>Finns det risk för stroke/TIA vid behandling av våt makuladegeneration?</vt:lpstr>
      <vt:lpstr>Stroke Alarm EFFECT trial – a prospective multi-center observational trial with a matched control population  </vt:lpstr>
      <vt:lpstr>Study Design</vt:lpstr>
      <vt:lpstr>Dagens program</vt:lpstr>
      <vt:lpstr>Bensträckare </vt:lpstr>
      <vt:lpstr>Dagens program</vt:lpstr>
      <vt:lpstr>Årets strokeenhet 2024</vt:lpstr>
      <vt:lpstr>      Riksstrokedagen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Per Ivarsson</cp:lastModifiedBy>
  <cp:revision>40</cp:revision>
  <dcterms:created xsi:type="dcterms:W3CDTF">2025-09-21T07:37:55Z</dcterms:created>
  <dcterms:modified xsi:type="dcterms:W3CDTF">2025-09-29T08:29:41Z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0x010100C567977DC2ADC24CAC9A268E6130C0B5</vt:lpwstr>
  </property>
</Properties>
</file>