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32"/>
  </p:notesMasterIdLst>
  <p:sldIdLst>
    <p:sldId id="262" r:id="rId9"/>
    <p:sldId id="8213" r:id="rId10"/>
    <p:sldId id="8232" r:id="rId11"/>
    <p:sldId id="8230" r:id="rId12"/>
    <p:sldId id="8228" r:id="rId13"/>
    <p:sldId id="8225" r:id="rId14"/>
    <p:sldId id="8215" r:id="rId15"/>
    <p:sldId id="8254" r:id="rId16"/>
    <p:sldId id="8255" r:id="rId17"/>
    <p:sldId id="8256" r:id="rId18"/>
    <p:sldId id="8259" r:id="rId19"/>
    <p:sldId id="8275" r:id="rId20"/>
    <p:sldId id="8261" r:id="rId21"/>
    <p:sldId id="8262" r:id="rId22"/>
    <p:sldId id="8272" r:id="rId23"/>
    <p:sldId id="8251" r:id="rId24"/>
    <p:sldId id="8273" r:id="rId25"/>
    <p:sldId id="8277" r:id="rId26"/>
    <p:sldId id="8279" r:id="rId27"/>
    <p:sldId id="8278" r:id="rId28"/>
    <p:sldId id="8276" r:id="rId29"/>
    <p:sldId id="8264" r:id="rId30"/>
    <p:sldId id="8266"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9ACA0-752F-45E9-AE88-D74856E7A935}" v="2" dt="2025-10-22T13:28:39.085"/>
    <p1510:client id="{2E4A012B-5C2E-4738-9579-B912CB844A18}" v="10" dt="2025-10-24T04:48:43.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4" d="100"/>
          <a:sy n="114" d="100"/>
        </p:scale>
        <p:origin x="47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2E4A012B-5C2E-4738-9579-B912CB844A18}"/>
    <pc:docChg chg="modSld">
      <pc:chgData name="Per Ivarsson" userId="S::per.ivarsson@regionvasterbotten.se::837e59ff-8005-45d4-98c1-4b62352fa0d1" providerId="AD" clId="Web-{2E4A012B-5C2E-4738-9579-B912CB844A18}" dt="2025-10-24T04:48:43.743" v="8" actId="20577"/>
      <pc:docMkLst>
        <pc:docMk/>
      </pc:docMkLst>
      <pc:sldChg chg="modSp">
        <pc:chgData name="Per Ivarsson" userId="S::per.ivarsson@regionvasterbotten.se::837e59ff-8005-45d4-98c1-4b62352fa0d1" providerId="AD" clId="Web-{2E4A012B-5C2E-4738-9579-B912CB844A18}" dt="2025-10-24T04:48:26.336" v="6" actId="20577"/>
        <pc:sldMkLst>
          <pc:docMk/>
          <pc:sldMk cId="808961604" sldId="262"/>
        </pc:sldMkLst>
        <pc:spChg chg="mod">
          <ac:chgData name="Per Ivarsson" userId="S::per.ivarsson@regionvasterbotten.se::837e59ff-8005-45d4-98c1-4b62352fa0d1" providerId="AD" clId="Web-{2E4A012B-5C2E-4738-9579-B912CB844A18}" dt="2025-10-24T04:48:26.336" v="6" actId="20577"/>
          <ac:spMkLst>
            <pc:docMk/>
            <pc:sldMk cId="808961604" sldId="262"/>
            <ac:spMk id="2" creationId="{A65B1C64-0359-753C-9C89-4E9B691CDAD4}"/>
          </ac:spMkLst>
        </pc:spChg>
      </pc:sldChg>
      <pc:sldChg chg="modSp">
        <pc:chgData name="Per Ivarsson" userId="S::per.ivarsson@regionvasterbotten.se::837e59ff-8005-45d4-98c1-4b62352fa0d1" providerId="AD" clId="Web-{2E4A012B-5C2E-4738-9579-B912CB844A18}" dt="2025-10-24T04:48:43.743" v="8" actId="20577"/>
        <pc:sldMkLst>
          <pc:docMk/>
          <pc:sldMk cId="2260036416" sldId="8213"/>
        </pc:sldMkLst>
        <pc:spChg chg="mod">
          <ac:chgData name="Per Ivarsson" userId="S::per.ivarsson@regionvasterbotten.se::837e59ff-8005-45d4-98c1-4b62352fa0d1" providerId="AD" clId="Web-{2E4A012B-5C2E-4738-9579-B912CB844A18}" dt="2025-10-24T04:48:43.743" v="8"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1799ACA0-752F-45E9-AE88-D74856E7A935}"/>
    <pc:docChg chg="modSld">
      <pc:chgData name="Per Ivarsson" userId="S::per.ivarsson@regionvasterbotten.se::837e59ff-8005-45d4-98c1-4b62352fa0d1" providerId="AD" clId="Web-{1799ACA0-752F-45E9-AE88-D74856E7A935}" dt="2025-10-22T13:28:39.085" v="1"/>
      <pc:docMkLst>
        <pc:docMk/>
      </pc:docMkLst>
      <pc:sldChg chg="addSp delSp">
        <pc:chgData name="Per Ivarsson" userId="S::per.ivarsson@regionvasterbotten.se::837e59ff-8005-45d4-98c1-4b62352fa0d1" providerId="AD" clId="Web-{1799ACA0-752F-45E9-AE88-D74856E7A935}" dt="2025-10-22T13:28:39.085" v="1"/>
        <pc:sldMkLst>
          <pc:docMk/>
          <pc:sldMk cId="4135003593" sldId="8254"/>
        </pc:sldMkLst>
        <pc:picChg chg="add del">
          <ac:chgData name="Per Ivarsson" userId="S::per.ivarsson@regionvasterbotten.se::837e59ff-8005-45d4-98c1-4b62352fa0d1" providerId="AD" clId="Web-{1799ACA0-752F-45E9-AE88-D74856E7A935}" dt="2025-10-22T13:28:39.085" v="1"/>
          <ac:picMkLst>
            <pc:docMk/>
            <pc:sldMk cId="4135003593" sldId="8254"/>
            <ac:picMk id="7" creationId="{34F056BF-EF2F-28A6-2BB9-BBA6066A9F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2025-10-23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dirty="0"/>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dirty="0"/>
              <a:t>Byte från ITS plattform(egenutvecklad) till INCA </a:t>
            </a:r>
          </a:p>
          <a:p>
            <a:r>
              <a:rPr lang="sv-SE" dirty="0"/>
              <a:t>Riksstroke registercentrum(RC Norr) tillhandahåller INCA som plattform</a:t>
            </a:r>
          </a:p>
          <a:p>
            <a:r>
              <a:rPr lang="sv-SE" dirty="0"/>
              <a:t>INCA är plattform som alla cancerregister använder</a:t>
            </a:r>
          </a:p>
          <a:p>
            <a:r>
              <a:rPr lang="sv-SE" dirty="0"/>
              <a:t>Ett antal icke register använder den t ex Bråckregistret, Psoriasisregistret, Psykiatriregister  </a:t>
            </a:r>
          </a:p>
          <a:p>
            <a:pPr lvl="0"/>
            <a:endParaRPr lang="sv-SE" dirty="0"/>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dirty="0">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a:t>
            </a:r>
            <a:r>
              <a:rPr kumimoji="0" lang="en-US" sz="3300" b="1" i="0" u="none" strike="noStrike" kern="1200" cap="none" spc="0" normalizeH="0" baseline="0" noProof="0" dirty="0" err="1">
                <a:ln>
                  <a:noFill/>
                </a:ln>
                <a:solidFill>
                  <a:srgbClr val="62A60A"/>
                </a:solidFill>
                <a:effectLst/>
                <a:uLnTx/>
                <a:uFillTx/>
                <a:latin typeface="+mn-lt"/>
                <a:ea typeface="+mj-ea"/>
                <a:cs typeface="+mj-cs"/>
              </a:rPr>
              <a:t>Rubrik</a:t>
            </a:r>
            <a:r>
              <a:rPr kumimoji="0" lang="en-US" sz="3300" b="1" i="0" u="none" strike="noStrike" kern="1200" cap="none" spc="0" normalizeH="0" baseline="0" noProof="0" dirty="0">
                <a:ln>
                  <a:noFill/>
                </a:ln>
                <a:solidFill>
                  <a:srgbClr val="62A60A"/>
                </a:solidFill>
                <a:effectLst/>
                <a:uLnTx/>
                <a:uFillTx/>
                <a:latin typeface="+mn-lt"/>
                <a:ea typeface="+mj-ea"/>
                <a:cs typeface="+mj-cs"/>
              </a:rPr>
              <a:t> </a:t>
            </a:r>
            <a:r>
              <a:rPr kumimoji="0" lang="en-US" sz="3300" b="1" i="0" u="none" strike="noStrike" kern="1200" cap="none" spc="0" normalizeH="0" baseline="0" noProof="0" dirty="0" err="1">
                <a:ln>
                  <a:noFill/>
                </a:ln>
                <a:solidFill>
                  <a:srgbClr val="62A60A"/>
                </a:solidFill>
                <a:effectLst/>
                <a:uLnTx/>
                <a:uFillTx/>
                <a:latin typeface="+mn-lt"/>
                <a:ea typeface="+mj-ea"/>
                <a:cs typeface="+mj-cs"/>
              </a:rPr>
              <a:t>i</a:t>
            </a:r>
            <a:r>
              <a:rPr kumimoji="0" lang="en-US" sz="3300" b="1" i="0" u="none" strike="noStrike" kern="1200" cap="none" spc="0" normalizeH="0" baseline="0" noProof="0" dirty="0">
                <a:ln>
                  <a:noFill/>
                </a:ln>
                <a:solidFill>
                  <a:srgbClr val="62A60A"/>
                </a:solidFill>
                <a:effectLst/>
                <a:uLnTx/>
                <a:uFillTx/>
                <a:latin typeface="+mn-lt"/>
                <a:ea typeface="+mj-ea"/>
                <a:cs typeface="+mj-cs"/>
              </a:rPr>
              <a:t> presentation</a:t>
            </a:r>
            <a:endParaRPr lang="en-US" dirty="0"/>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ändra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IN" dirty="0"/>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a:t>
            </a:r>
            <a:r>
              <a:rPr kumimoji="0" lang="en-US" sz="3300" b="1" i="0" u="none" strike="noStrike" kern="1200" cap="none" spc="0" normalizeH="0" baseline="0" noProof="0" dirty="0" err="1">
                <a:ln>
                  <a:noFill/>
                </a:ln>
                <a:solidFill>
                  <a:srgbClr val="62A60A"/>
                </a:solidFill>
                <a:effectLst/>
                <a:uLnTx/>
                <a:uFillTx/>
                <a:latin typeface="+mn-lt"/>
                <a:ea typeface="+mj-ea"/>
                <a:cs typeface="+mj-cs"/>
              </a:rPr>
              <a:t>Rubrik</a:t>
            </a:r>
            <a:r>
              <a:rPr kumimoji="0" lang="en-US" sz="3300" b="1" i="0" u="none" strike="noStrike" kern="1200" cap="none" spc="0" normalizeH="0" baseline="0" noProof="0" dirty="0">
                <a:ln>
                  <a:noFill/>
                </a:ln>
                <a:solidFill>
                  <a:srgbClr val="62A60A"/>
                </a:solidFill>
                <a:effectLst/>
                <a:uLnTx/>
                <a:uFillTx/>
                <a:latin typeface="+mn-lt"/>
                <a:ea typeface="+mj-ea"/>
                <a:cs typeface="+mj-cs"/>
              </a:rPr>
              <a:t> med </a:t>
            </a:r>
            <a:r>
              <a:rPr kumimoji="0" lang="en-US" sz="3300" b="1" i="0" u="none" strike="noStrike" kern="1200" cap="none" spc="0" normalizeH="0" baseline="0" noProof="0" dirty="0" err="1">
                <a:ln>
                  <a:noFill/>
                </a:ln>
                <a:solidFill>
                  <a:srgbClr val="62A60A"/>
                </a:solidFill>
                <a:effectLst/>
                <a:uLnTx/>
                <a:uFillTx/>
                <a:latin typeface="+mn-lt"/>
                <a:ea typeface="+mj-ea"/>
                <a:cs typeface="+mj-cs"/>
              </a:rPr>
              <a:t>exempeltext</a:t>
            </a:r>
            <a:endParaRPr lang="en-US" dirty="0"/>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dirty="0"/>
              <a:t>H2 </a:t>
            </a:r>
            <a:r>
              <a:rPr lang="en-US" dirty="0" err="1"/>
              <a:t>Rubrik</a:t>
            </a:r>
            <a:r>
              <a:rPr lang="en-US" dirty="0"/>
              <a:t> med </a:t>
            </a:r>
            <a:r>
              <a:rPr lang="en-US" dirty="0" err="1"/>
              <a:t>exempeltext</a:t>
            </a:r>
            <a:endParaRPr lang="en-US" dirty="0"/>
          </a:p>
          <a:p>
            <a:pPr lvl="1"/>
            <a:r>
              <a:rPr lang="en-US" dirty="0"/>
              <a:t>H3 Rubrik med exempeltext</a:t>
            </a:r>
          </a:p>
          <a:p>
            <a:pPr lvl="2"/>
            <a:r>
              <a:rPr lang="en-US" dirty="0" err="1"/>
              <a:t>Punktlista</a:t>
            </a:r>
            <a:r>
              <a:rPr lang="en-US" dirty="0"/>
              <a:t> med </a:t>
            </a:r>
            <a:r>
              <a:rPr lang="en-US" dirty="0" err="1"/>
              <a:t>exempeltext</a:t>
            </a:r>
            <a:r>
              <a:rPr lang="en-US" dirty="0"/>
              <a:t> </a:t>
            </a:r>
            <a:r>
              <a:rPr lang="en-US" dirty="0" err="1"/>
              <a:t>som</a:t>
            </a:r>
            <a:r>
              <a:rPr lang="en-US" dirty="0"/>
              <a:t> ligger under en </a:t>
            </a:r>
            <a:r>
              <a:rPr lang="en-US" dirty="0" err="1"/>
              <a:t>eller</a:t>
            </a:r>
            <a:r>
              <a:rPr lang="en-US" dirty="0"/>
              <a:t> </a:t>
            </a:r>
            <a:r>
              <a:rPr lang="en-US" dirty="0" err="1"/>
              <a:t>flera</a:t>
            </a:r>
            <a:r>
              <a:rPr lang="en-US" dirty="0"/>
              <a:t> </a:t>
            </a:r>
            <a:r>
              <a:rPr lang="en-US" dirty="0" err="1"/>
              <a:t>rubrik</a:t>
            </a:r>
            <a:endParaRPr lang="en-US" dirty="0"/>
          </a:p>
          <a:p>
            <a:pPr lvl="3"/>
            <a:r>
              <a:rPr lang="en-US" dirty="0" err="1"/>
              <a:t>Punktlista</a:t>
            </a:r>
            <a:r>
              <a:rPr lang="en-US" dirty="0"/>
              <a:t> nivå </a:t>
            </a:r>
            <a:r>
              <a:rPr lang="en-US" dirty="0" err="1"/>
              <a:t>två</a:t>
            </a:r>
            <a:endParaRPr lang="en-US" dirty="0"/>
          </a:p>
          <a:p>
            <a:pPr lvl="4"/>
            <a:r>
              <a:rPr lang="en-US" dirty="0"/>
              <a:t>Punktlista nivå </a:t>
            </a:r>
            <a:r>
              <a:rPr lang="en-US" dirty="0" err="1"/>
              <a:t>tre</a:t>
            </a:r>
            <a:endParaRPr lang="en-US" dirty="0"/>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dirty="0" err="1"/>
              <a:t>Underrubrik</a:t>
            </a:r>
            <a:endParaRPr lang="en-US" dirty="0"/>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dirty="0" err="1"/>
              <a:t>Mellansektion</a:t>
            </a:r>
            <a:r>
              <a:rPr lang="en-US" dirty="0"/>
              <a:t>, </a:t>
            </a:r>
            <a:r>
              <a:rPr lang="en-US" dirty="0" err="1"/>
              <a:t>rubrik</a:t>
            </a:r>
            <a:endParaRPr lang="en-US" dirty="0"/>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dirty="0"/>
          </a:p>
        </p:txBody>
      </p:sp>
    </p:spTree>
    <p:extLst>
      <p:ext uri="{BB962C8B-B14F-4D97-AF65-F5344CB8AC3E}">
        <p14:creationId xmlns:p14="http://schemas.microsoft.com/office/powerpoint/2010/main" val="295999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dirty="0"/>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dirty="0"/>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dirty="0"/>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tx1"/>
                </a:solidFill>
                <a:latin typeface="Calibri" panose="020F0502020204030204" pitchFamily="34" charset="0"/>
                <a:ea typeface="+mn-ea"/>
                <a:cs typeface="Calibri" panose="020F0502020204030204" pitchFamily="34" charset="0"/>
              </a:rPr>
              <a:t>Strictly</a:t>
            </a:r>
            <a:r>
              <a:rPr lang="en-GB" sz="1000" spc="-5" dirty="0">
                <a:solidFill>
                  <a:schemeClr val="tx1"/>
                </a:solidFill>
                <a:latin typeface="Calibri" panose="020F0502020204030204" pitchFamily="34" charset="0"/>
                <a:cs typeface="Calibri" panose="020F0502020204030204" pitchFamily="34" charset="0"/>
              </a:rPr>
              <a:t> private and</a:t>
            </a:r>
            <a:r>
              <a:rPr lang="en-GB" sz="1000" spc="30" dirty="0">
                <a:solidFill>
                  <a:schemeClr val="tx1"/>
                </a:solidFill>
                <a:latin typeface="Calibri" panose="020F0502020204030204" pitchFamily="34" charset="0"/>
                <a:cs typeface="Calibri" panose="020F0502020204030204" pitchFamily="34" charset="0"/>
              </a:rPr>
              <a:t> </a:t>
            </a:r>
            <a:r>
              <a:rPr lang="en-GB" sz="1000" spc="-5" dirty="0">
                <a:solidFill>
                  <a:schemeClr val="tx1"/>
                </a:solidFill>
                <a:latin typeface="Calibri" panose="020F0502020204030204" pitchFamily="34" charset="0"/>
                <a:cs typeface="Calibri" panose="020F0502020204030204" pitchFamily="34" charset="0"/>
              </a:rPr>
              <a:t>confidential.</a:t>
            </a:r>
            <a:endParaRPr lang="sv-SE" sz="1000" dirty="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dirty="0"/>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dirty="0"/>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dirty="0"/>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tx1"/>
                </a:solidFill>
                <a:latin typeface="Calibri" panose="020F0502020204030204" pitchFamily="34" charset="0"/>
                <a:ea typeface="+mn-ea"/>
                <a:cs typeface="Calibri" panose="020F0502020204030204" pitchFamily="34" charset="0"/>
              </a:rPr>
              <a:t>Strictly</a:t>
            </a:r>
            <a:r>
              <a:rPr lang="en-GB" sz="1000" spc="-5" dirty="0">
                <a:solidFill>
                  <a:schemeClr val="tx1"/>
                </a:solidFill>
                <a:latin typeface="Calibri" panose="020F0502020204030204" pitchFamily="34" charset="0"/>
                <a:cs typeface="Calibri" panose="020F0502020204030204" pitchFamily="34" charset="0"/>
              </a:rPr>
              <a:t> private and</a:t>
            </a:r>
            <a:r>
              <a:rPr lang="en-GB" sz="1000" spc="30" dirty="0">
                <a:solidFill>
                  <a:schemeClr val="tx1"/>
                </a:solidFill>
                <a:latin typeface="Calibri" panose="020F0502020204030204" pitchFamily="34" charset="0"/>
                <a:cs typeface="Calibri" panose="020F0502020204030204" pitchFamily="34" charset="0"/>
              </a:rPr>
              <a:t> </a:t>
            </a:r>
            <a:r>
              <a:rPr lang="en-GB" sz="1000" spc="-5" dirty="0">
                <a:solidFill>
                  <a:schemeClr val="tx1"/>
                </a:solidFill>
                <a:latin typeface="Calibri" panose="020F0502020204030204" pitchFamily="34" charset="0"/>
                <a:cs typeface="Calibri" panose="020F0502020204030204" pitchFamily="34" charset="0"/>
              </a:rPr>
              <a:t>confidential.</a:t>
            </a:r>
            <a:endParaRPr lang="sv-SE" sz="1000" dirty="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dirty="0"/>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dirty="0"/>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dirty="0"/>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dirty="0"/>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dirty="0"/>
          </a:p>
        </p:txBody>
      </p:sp>
    </p:spTree>
    <p:extLst>
      <p:ext uri="{BB962C8B-B14F-4D97-AF65-F5344CB8AC3E}">
        <p14:creationId xmlns:p14="http://schemas.microsoft.com/office/powerpoint/2010/main" val="210211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2025-10-23</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2025-10-23</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emf"/><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2025-10-23</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Bakgrund och projektinfo</a:t>
            </a:r>
          </a:p>
          <a:p>
            <a:pPr lvl="0"/>
            <a:r>
              <a:rPr lang="sv-SE" dirty="0"/>
              <a:t>Formulär</a:t>
            </a:r>
          </a:p>
          <a:p>
            <a:pPr lvl="0"/>
            <a:r>
              <a:rPr lang="sv-SE" dirty="0"/>
              <a:t>Demo INCA</a:t>
            </a:r>
          </a:p>
          <a:p>
            <a:pPr lvl="3"/>
            <a:endParaRPr lang="sv-SE" dirty="0"/>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dirty="0"/>
              <a:t>Click to edit Master title style</a:t>
            </a:r>
            <a:endParaRPr lang="sv-SE" dirty="0"/>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dirty="0"/>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bg2"/>
                </a:solidFill>
                <a:latin typeface="Calibri" panose="020F0502020204030204" pitchFamily="34" charset="0"/>
                <a:ea typeface="+mn-ea"/>
                <a:cs typeface="Calibri" panose="020F0502020204030204" pitchFamily="34" charset="0"/>
              </a:rPr>
              <a:t>Strictly</a:t>
            </a:r>
            <a:r>
              <a:rPr lang="en-GB" sz="1000" spc="-5" dirty="0">
                <a:solidFill>
                  <a:schemeClr val="bg2"/>
                </a:solidFill>
                <a:latin typeface="Calibri" panose="020F0502020204030204" pitchFamily="34" charset="0"/>
                <a:cs typeface="Calibri" panose="020F0502020204030204" pitchFamily="34" charset="0"/>
              </a:rPr>
              <a:t> private and</a:t>
            </a:r>
            <a:r>
              <a:rPr lang="en-GB" sz="1000" spc="30" dirty="0">
                <a:solidFill>
                  <a:schemeClr val="bg2"/>
                </a:solidFill>
                <a:latin typeface="Calibri" panose="020F0502020204030204" pitchFamily="34" charset="0"/>
                <a:cs typeface="Calibri" panose="020F0502020204030204" pitchFamily="34" charset="0"/>
              </a:rPr>
              <a:t> </a:t>
            </a:r>
            <a:r>
              <a:rPr lang="en-GB" sz="1000" spc="-5" dirty="0">
                <a:solidFill>
                  <a:schemeClr val="bg2"/>
                </a:solidFill>
                <a:latin typeface="Calibri" panose="020F0502020204030204" pitchFamily="34" charset="0"/>
                <a:cs typeface="Calibri" panose="020F0502020204030204" pitchFamily="34" charset="0"/>
              </a:rPr>
              <a:t>confidential.</a:t>
            </a:r>
            <a:endParaRPr lang="sv-SE" sz="1000" dirty="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e/1FAIpQLScYVWZGca9lj9VXH_f-tl8Ms7XwribORVTq2t95G6eDIFUO8g/viewform?usp=header"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2531533"/>
            <a:ext cx="7340600" cy="3967674"/>
          </a:xfrm>
        </p:spPr>
        <p:txBody>
          <a:bodyPr vert="horz" lIns="91440" tIns="45720" rIns="91440" bIns="45720" rtlCol="0" anchor="t">
            <a:normAutofit/>
          </a:bodyPr>
          <a:lstStyle/>
          <a:p>
            <a:endParaRPr lang="sv-SE" sz="3600" dirty="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3600" dirty="0">
                <a:ln w="9525" cap="flat" cmpd="sng" algn="ctr">
                  <a:solidFill>
                    <a:srgbClr val="000090"/>
                  </a:solidFill>
                  <a:prstDash val="solid"/>
                  <a:round/>
                </a:ln>
                <a:solidFill>
                  <a:srgbClr val="00006D"/>
                </a:solidFill>
                <a:latin typeface="Calibri"/>
                <a:ea typeface="Calibri"/>
                <a:cs typeface="Calibri"/>
              </a:rPr>
              <a:t>Välkomna till Riksstrokes </a:t>
            </a:r>
            <a:r>
              <a:rPr lang="sv-SE" sz="3600" dirty="0" err="1">
                <a:ln w="9525" cap="flat" cmpd="sng" algn="ctr">
                  <a:solidFill>
                    <a:srgbClr val="000090"/>
                  </a:solidFill>
                  <a:prstDash val="solid"/>
                  <a:round/>
                </a:ln>
                <a:solidFill>
                  <a:srgbClr val="00006D"/>
                </a:solidFill>
                <a:latin typeface="Calibri"/>
                <a:ea typeface="Calibri"/>
                <a:cs typeface="Calibri"/>
              </a:rPr>
              <a:t>webinarium</a:t>
            </a:r>
            <a:r>
              <a:rPr lang="sv-SE" sz="3600" dirty="0">
                <a:ln w="9525" cap="flat" cmpd="sng" algn="ctr">
                  <a:solidFill>
                    <a:srgbClr val="000090"/>
                  </a:solidFill>
                  <a:prstDash val="solid"/>
                  <a:round/>
                </a:ln>
                <a:solidFill>
                  <a:srgbClr val="00006D"/>
                </a:solidFill>
                <a:latin typeface="Calibri"/>
                <a:ea typeface="Calibri"/>
                <a:cs typeface="Calibri"/>
              </a:rPr>
              <a:t> 251023</a:t>
            </a:r>
            <a:endParaRPr lang="sv-SE" sz="3600" dirty="0">
              <a:ln w="9525" cap="flat" cmpd="sng" algn="ctr">
                <a:solidFill>
                  <a:srgbClr val="000090"/>
                </a:solidFill>
                <a:prstDash val="solid"/>
                <a:round/>
              </a:ln>
              <a:solidFill>
                <a:srgbClr val="00006D"/>
              </a:solidFill>
              <a:latin typeface="Calibri" panose="020F0502020204030204" pitchFamily="34" charset="0"/>
              <a:ea typeface="+mj-ea"/>
              <a:cs typeface="+mj-cs"/>
            </a:endParaRPr>
          </a:p>
        </p:txBody>
      </p:sp>
      <p:pic>
        <p:nvPicPr>
          <p:cNvPr id="3" name="Bildobjekt 2">
            <a:extLst>
              <a:ext uri="{FF2B5EF4-FFF2-40B4-BE49-F238E27FC236}">
                <a16:creationId xmlns:a16="http://schemas.microsoft.com/office/drawing/2014/main" id="{170070BC-3C6C-37A7-B143-1EEFE79CCAAB}"/>
              </a:ext>
            </a:extLst>
          </p:cNvPr>
          <p:cNvPicPr>
            <a:picLocks noChangeAspect="1"/>
          </p:cNvPicPr>
          <p:nvPr/>
        </p:nvPicPr>
        <p:blipFill>
          <a:blip r:embed="rId4"/>
          <a:stretch>
            <a:fillRect/>
          </a:stretch>
        </p:blipFill>
        <p:spPr>
          <a:xfrm>
            <a:off x="4202113" y="4648200"/>
            <a:ext cx="3236912" cy="1818733"/>
          </a:xfrm>
          <a:prstGeom prst="rect">
            <a:avLst/>
          </a:prstGeom>
        </p:spPr>
      </p:pic>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5D3D-3BB9-6E08-F83B-202543E2367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759332E7-6370-E864-0767-D5A505679C20}"/>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6" name="Bildobjekt 5" descr="En bild som visar text, skärmbild, nummer, linje&#10;&#10;AI-genererat innehåll kan vara felaktigt.">
            <a:extLst>
              <a:ext uri="{FF2B5EF4-FFF2-40B4-BE49-F238E27FC236}">
                <a16:creationId xmlns:a16="http://schemas.microsoft.com/office/drawing/2014/main" id="{F3FCE671-B15B-66CD-5B9B-6964D7A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1222219"/>
            <a:ext cx="10240224" cy="4418090"/>
          </a:xfrm>
          <a:prstGeom prst="rect">
            <a:avLst/>
          </a:prstGeom>
        </p:spPr>
      </p:pic>
    </p:spTree>
    <p:extLst>
      <p:ext uri="{BB962C8B-B14F-4D97-AF65-F5344CB8AC3E}">
        <p14:creationId xmlns:p14="http://schemas.microsoft.com/office/powerpoint/2010/main" val="65095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6434-E3F1-3F71-9D9E-88EEE1A182D3}"/>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D66A53C1-ECAE-8FCF-248C-F91FD211FFAF}"/>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5" name="Bildobjekt 4" descr="En bild som visar text, skärmbild, programvara, Webbsida">
            <a:extLst>
              <a:ext uri="{FF2B5EF4-FFF2-40B4-BE49-F238E27FC236}">
                <a16:creationId xmlns:a16="http://schemas.microsoft.com/office/drawing/2014/main" id="{D6497A2F-0B04-BBA2-6CA2-83D44C6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99" y="992936"/>
            <a:ext cx="10737410" cy="5407864"/>
          </a:xfrm>
          <a:prstGeom prst="rect">
            <a:avLst/>
          </a:prstGeom>
        </p:spPr>
      </p:pic>
    </p:spTree>
    <p:extLst>
      <p:ext uri="{BB962C8B-B14F-4D97-AF65-F5344CB8AC3E}">
        <p14:creationId xmlns:p14="http://schemas.microsoft.com/office/powerpoint/2010/main" val="369990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B6088-88BB-515E-CF57-E46BBDB435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282C4EC-606D-3DAB-D911-56D2F83E8EEC}"/>
              </a:ext>
            </a:extLst>
          </p:cNvPr>
          <p:cNvSpPr>
            <a:spLocks noGrp="1"/>
          </p:cNvSpPr>
          <p:nvPr>
            <p:ph type="ctrTitle"/>
          </p:nvPr>
        </p:nvSpPr>
        <p:spPr>
          <a:xfrm>
            <a:off x="1275127" y="1122363"/>
            <a:ext cx="9940954" cy="5018378"/>
          </a:xfrm>
        </p:spPr>
        <p:txBody>
          <a:bodyPr/>
          <a:lstStyle/>
          <a:p>
            <a:endParaRPr lang="sv-SE" dirty="0"/>
          </a:p>
        </p:txBody>
      </p:sp>
      <p:sp>
        <p:nvSpPr>
          <p:cNvPr id="4" name="Rubrik 1">
            <a:extLst>
              <a:ext uri="{FF2B5EF4-FFF2-40B4-BE49-F238E27FC236}">
                <a16:creationId xmlns:a16="http://schemas.microsoft.com/office/drawing/2014/main" id="{B8A392D8-3182-24D3-9A10-FC3C1A75DD17}"/>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7" name="Bildobjekt 6" descr="En bild som visar text, skärmbild, nummer, programvara&#10;&#10;AI-genererat innehåll kan vara felaktigt.">
            <a:extLst>
              <a:ext uri="{FF2B5EF4-FFF2-40B4-BE49-F238E27FC236}">
                <a16:creationId xmlns:a16="http://schemas.microsoft.com/office/drawing/2014/main" id="{5965E342-C1D2-C060-ABB3-6A4A63CDB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 y="992936"/>
            <a:ext cx="10382251" cy="5379289"/>
          </a:xfrm>
          <a:prstGeom prst="rect">
            <a:avLst/>
          </a:prstGeom>
        </p:spPr>
      </p:pic>
    </p:spTree>
    <p:extLst>
      <p:ext uri="{BB962C8B-B14F-4D97-AF65-F5344CB8AC3E}">
        <p14:creationId xmlns:p14="http://schemas.microsoft.com/office/powerpoint/2010/main" val="27741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CD6-4BAD-484A-91F5-9CC1EC1D9B2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E56F6F5-CBF3-1712-5656-B83E18ACEA4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-Formulär</a:t>
            </a:r>
          </a:p>
        </p:txBody>
      </p:sp>
      <p:pic>
        <p:nvPicPr>
          <p:cNvPr id="5" name="Bildobjekt 4" descr="En bild som visar text, programvara, Datorikon, Webbsida">
            <a:extLst>
              <a:ext uri="{FF2B5EF4-FFF2-40B4-BE49-F238E27FC236}">
                <a16:creationId xmlns:a16="http://schemas.microsoft.com/office/drawing/2014/main" id="{E29EF13D-52CC-707B-74CF-4BC1CFF41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6" y="1147439"/>
            <a:ext cx="11307778" cy="4762297"/>
          </a:xfrm>
          <a:prstGeom prst="rect">
            <a:avLst/>
          </a:prstGeom>
        </p:spPr>
      </p:pic>
    </p:spTree>
    <p:extLst>
      <p:ext uri="{BB962C8B-B14F-4D97-AF65-F5344CB8AC3E}">
        <p14:creationId xmlns:p14="http://schemas.microsoft.com/office/powerpoint/2010/main" val="304393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93655-508F-9979-F3DD-15D6B15B69AC}"/>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F8B24AD9-9EF3-3130-38C5-E7FE0652E02C}"/>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 Diagnosstyrning av formulär</a:t>
            </a:r>
          </a:p>
        </p:txBody>
      </p:sp>
      <p:pic>
        <p:nvPicPr>
          <p:cNvPr id="3" name="Bildobjekt 2" descr="En bild som visar text, programvara, Datorikon, Webbsida">
            <a:extLst>
              <a:ext uri="{FF2B5EF4-FFF2-40B4-BE49-F238E27FC236}">
                <a16:creationId xmlns:a16="http://schemas.microsoft.com/office/drawing/2014/main" id="{8D892674-BA26-86E2-AFD0-7050B3A32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12" y="1385180"/>
            <a:ext cx="11036175" cy="4903414"/>
          </a:xfrm>
          <a:prstGeom prst="rect">
            <a:avLst/>
          </a:prstGeom>
        </p:spPr>
      </p:pic>
    </p:spTree>
    <p:extLst>
      <p:ext uri="{BB962C8B-B14F-4D97-AF65-F5344CB8AC3E}">
        <p14:creationId xmlns:p14="http://schemas.microsoft.com/office/powerpoint/2010/main" val="229125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CA1F-9959-3239-7B11-CDAB3E3B1B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46FD9-4F03-6623-DE76-B51B4FE86E0F}"/>
              </a:ext>
            </a:extLst>
          </p:cNvPr>
          <p:cNvSpPr>
            <a:spLocks noGrp="1"/>
          </p:cNvSpPr>
          <p:nvPr>
            <p:ph type="title"/>
          </p:nvPr>
        </p:nvSpPr>
        <p:spPr/>
        <p:txBody>
          <a:bodyPr/>
          <a:lstStyle/>
          <a:p>
            <a:pPr algn="ctr"/>
            <a:r>
              <a:rPr lang="sv-SE" dirty="0" err="1"/>
              <a:t>Riksstroke@INCA</a:t>
            </a:r>
            <a:r>
              <a:rPr lang="sv-SE" dirty="0"/>
              <a:t> Formulär</a:t>
            </a:r>
          </a:p>
        </p:txBody>
      </p:sp>
      <p:sp>
        <p:nvSpPr>
          <p:cNvPr id="3" name="Platshållare för innehåll 2">
            <a:extLst>
              <a:ext uri="{FF2B5EF4-FFF2-40B4-BE49-F238E27FC236}">
                <a16:creationId xmlns:a16="http://schemas.microsoft.com/office/drawing/2014/main" id="{66801464-1AB9-9B36-273A-57E24AE28184}"/>
              </a:ext>
            </a:extLst>
          </p:cNvPr>
          <p:cNvSpPr>
            <a:spLocks noGrp="1"/>
          </p:cNvSpPr>
          <p:nvPr>
            <p:ph idx="1"/>
          </p:nvPr>
        </p:nvSpPr>
        <p:spPr/>
        <p:txBody>
          <a:bodyPr/>
          <a:lstStyle/>
          <a:p>
            <a:pPr fontAlgn="base"/>
            <a:r>
              <a:rPr lang="sv-SE" dirty="0"/>
              <a:t>Anpassad efter vårdförloppet Stroke-TIA</a:t>
            </a:r>
            <a:r>
              <a:rPr lang="en-US" dirty="0"/>
              <a:t>​</a:t>
            </a:r>
          </a:p>
          <a:p>
            <a:pPr fontAlgn="base"/>
            <a:r>
              <a:rPr lang="en-US" dirty="0" err="1"/>
              <a:t>Anpassad</a:t>
            </a:r>
            <a:r>
              <a:rPr lang="en-US" dirty="0"/>
              <a:t> för </a:t>
            </a:r>
            <a:r>
              <a:rPr lang="en-US" dirty="0" err="1"/>
              <a:t>förflyttningar</a:t>
            </a:r>
            <a:r>
              <a:rPr lang="en-US" dirty="0"/>
              <a:t> </a:t>
            </a:r>
            <a:r>
              <a:rPr lang="en-US" dirty="0" err="1"/>
              <a:t>mellan</a:t>
            </a:r>
            <a:r>
              <a:rPr lang="en-US" dirty="0"/>
              <a:t> </a:t>
            </a:r>
            <a:r>
              <a:rPr lang="en-US" dirty="0" err="1"/>
              <a:t>kliniker</a:t>
            </a:r>
            <a:r>
              <a:rPr lang="en-US" dirty="0"/>
              <a:t>/</a:t>
            </a:r>
            <a:r>
              <a:rPr lang="en-US" dirty="0" err="1"/>
              <a:t>sjukhus</a:t>
            </a:r>
            <a:endParaRPr lang="en-US" dirty="0"/>
          </a:p>
          <a:p>
            <a:pPr fontAlgn="base"/>
            <a:r>
              <a:rPr lang="sv-SE" dirty="0"/>
              <a:t>Utskrivande sjukhus (Sjukhuset som fyller i slutformuläret) </a:t>
            </a:r>
            <a:r>
              <a:rPr lang="en-US" dirty="0"/>
              <a:t>​</a:t>
            </a:r>
          </a:p>
          <a:p>
            <a:pPr marL="800100" lvl="1" indent="-342900" fontAlgn="base">
              <a:buFont typeface="Arial" panose="020B0604020202020204" pitchFamily="34" charset="0"/>
              <a:buChar char="•"/>
            </a:pPr>
            <a:r>
              <a:rPr lang="sv-SE" dirty="0"/>
              <a:t>Skall skicka ut 3-månadersuppföljning</a:t>
            </a:r>
          </a:p>
          <a:p>
            <a:pPr lvl="1" fontAlgn="base"/>
            <a:r>
              <a:rPr lang="sv-SE" dirty="0"/>
              <a:t>  (benämnd PÅ ITS-plattformen ”ägande sjukhus”)</a:t>
            </a:r>
            <a:r>
              <a:rPr lang="en-US" dirty="0"/>
              <a:t>​</a:t>
            </a:r>
          </a:p>
          <a:p>
            <a:pPr marL="0" indent="0" fontAlgn="base">
              <a:buNone/>
            </a:pPr>
            <a:endParaRPr lang="en-US" dirty="0"/>
          </a:p>
          <a:p>
            <a:endParaRPr lang="sv-SE" dirty="0"/>
          </a:p>
        </p:txBody>
      </p:sp>
    </p:spTree>
    <p:extLst>
      <p:ext uri="{BB962C8B-B14F-4D97-AF65-F5344CB8AC3E}">
        <p14:creationId xmlns:p14="http://schemas.microsoft.com/office/powerpoint/2010/main" val="287910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0134B72-21FC-3CAC-3855-96C90D8817DE}"/>
              </a:ext>
            </a:extLst>
          </p:cNvPr>
          <p:cNvSpPr>
            <a:spLocks noGrp="1"/>
          </p:cNvSpPr>
          <p:nvPr>
            <p:ph type="title"/>
          </p:nvPr>
        </p:nvSpPr>
        <p:spPr/>
        <p:txBody>
          <a:bodyPr/>
          <a:lstStyle/>
          <a:p>
            <a:pPr algn="ctr"/>
            <a:r>
              <a:rPr lang="sv-SE" dirty="0" err="1"/>
              <a:t>Riksstroke@INCA</a:t>
            </a:r>
            <a:r>
              <a:rPr lang="sv-SE" dirty="0"/>
              <a:t> Pappersformulär</a:t>
            </a:r>
          </a:p>
        </p:txBody>
      </p:sp>
      <p:pic>
        <p:nvPicPr>
          <p:cNvPr id="6" name="Platshållare för innehåll 5">
            <a:extLst>
              <a:ext uri="{FF2B5EF4-FFF2-40B4-BE49-F238E27FC236}">
                <a16:creationId xmlns:a16="http://schemas.microsoft.com/office/drawing/2014/main" id="{C1079ABF-8504-EEEF-596D-31296A11A4AC}"/>
              </a:ext>
            </a:extLst>
          </p:cNvPr>
          <p:cNvPicPr>
            <a:picLocks noGrp="1" noChangeAspect="1"/>
          </p:cNvPicPr>
          <p:nvPr>
            <p:ph idx="1"/>
          </p:nvPr>
        </p:nvPicPr>
        <p:blipFill>
          <a:blip r:embed="rId2"/>
          <a:stretch>
            <a:fillRect/>
          </a:stretch>
        </p:blipFill>
        <p:spPr>
          <a:xfrm>
            <a:off x="3252283" y="1825625"/>
            <a:ext cx="5687433" cy="4351338"/>
          </a:xfrm>
          <a:prstGeom prst="rect">
            <a:avLst/>
          </a:prstGeom>
        </p:spPr>
      </p:pic>
    </p:spTree>
    <p:extLst>
      <p:ext uri="{BB962C8B-B14F-4D97-AF65-F5344CB8AC3E}">
        <p14:creationId xmlns:p14="http://schemas.microsoft.com/office/powerpoint/2010/main" val="392776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EAFD9-B681-E7F0-3207-8F8B1E4C3FE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69250D24-4E56-3A85-897A-2187A6E31357}"/>
              </a:ext>
            </a:extLst>
          </p:cNvPr>
          <p:cNvSpPr>
            <a:spLocks noGrp="1"/>
          </p:cNvSpPr>
          <p:nvPr>
            <p:ph type="title"/>
          </p:nvPr>
        </p:nvSpPr>
        <p:spPr/>
        <p:txBody>
          <a:bodyPr/>
          <a:lstStyle/>
          <a:p>
            <a:pPr algn="ctr"/>
            <a:r>
              <a:rPr lang="sv-SE" dirty="0" err="1"/>
              <a:t>Rikstroke@INCA</a:t>
            </a:r>
            <a:r>
              <a:rPr lang="sv-SE" dirty="0"/>
              <a:t> formulärflöde-registrering</a:t>
            </a:r>
          </a:p>
        </p:txBody>
      </p:sp>
      <p:pic>
        <p:nvPicPr>
          <p:cNvPr id="2050" name="Picture 2">
            <a:extLst>
              <a:ext uri="{FF2B5EF4-FFF2-40B4-BE49-F238E27FC236}">
                <a16:creationId xmlns:a16="http://schemas.microsoft.com/office/drawing/2014/main" id="{5EF9D968-8E1A-3C2F-E76D-93336A8A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690688"/>
            <a:ext cx="7629525" cy="40767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pilkoppling 5">
            <a:extLst>
              <a:ext uri="{FF2B5EF4-FFF2-40B4-BE49-F238E27FC236}">
                <a16:creationId xmlns:a16="http://schemas.microsoft.com/office/drawing/2014/main" id="{14CA4E9A-8DA7-5D7B-1000-68DD68D6372A}"/>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50AA8B02-71B2-916D-C9BC-776F6FE0708A}"/>
              </a:ext>
            </a:extLst>
          </p:cNvPr>
          <p:cNvSpPr txBox="1"/>
          <p:nvPr/>
        </p:nvSpPr>
        <p:spPr>
          <a:xfrm>
            <a:off x="5847127" y="5167618"/>
            <a:ext cx="1442906" cy="377505"/>
          </a:xfrm>
          <a:prstGeom prst="rect">
            <a:avLst/>
          </a:prstGeom>
          <a:noFill/>
        </p:spPr>
        <p:txBody>
          <a:bodyPr wrap="square" rtlCol="0">
            <a:spAutoFit/>
          </a:bodyPr>
          <a:lstStyle/>
          <a:p>
            <a:r>
              <a:rPr lang="sv-SE" dirty="0"/>
              <a:t>”Vänthall”</a:t>
            </a:r>
          </a:p>
        </p:txBody>
      </p:sp>
    </p:spTree>
    <p:extLst>
      <p:ext uri="{BB962C8B-B14F-4D97-AF65-F5344CB8AC3E}">
        <p14:creationId xmlns:p14="http://schemas.microsoft.com/office/powerpoint/2010/main" val="752607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4671E-1C9F-9D8F-707C-4CAAC22AEF11}"/>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831F816-4F9F-A4F4-A3C5-3376A037994D}"/>
              </a:ext>
            </a:extLst>
          </p:cNvPr>
          <p:cNvSpPr>
            <a:spLocks noGrp="1"/>
          </p:cNvSpPr>
          <p:nvPr>
            <p:ph type="title"/>
          </p:nvPr>
        </p:nvSpPr>
        <p:spPr/>
        <p:txBody>
          <a:bodyPr/>
          <a:lstStyle/>
          <a:p>
            <a:pPr algn="ctr"/>
            <a:r>
              <a:rPr lang="sv-SE" dirty="0" err="1"/>
              <a:t>Rikstroke@INCA</a:t>
            </a:r>
            <a:r>
              <a:rPr lang="sv-SE" dirty="0"/>
              <a:t> formulärflöde-registrering</a:t>
            </a:r>
          </a:p>
        </p:txBody>
      </p:sp>
      <p:cxnSp>
        <p:nvCxnSpPr>
          <p:cNvPr id="6" name="Rak pilkoppling 5">
            <a:extLst>
              <a:ext uri="{FF2B5EF4-FFF2-40B4-BE49-F238E27FC236}">
                <a16:creationId xmlns:a16="http://schemas.microsoft.com/office/drawing/2014/main" id="{0BA0E9AA-3B69-0C32-6358-FFA18FEA9521}"/>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6E5D39BB-752E-9DFD-5F65-72A24DF054D7}"/>
              </a:ext>
            </a:extLst>
          </p:cNvPr>
          <p:cNvSpPr txBox="1"/>
          <p:nvPr/>
        </p:nvSpPr>
        <p:spPr>
          <a:xfrm>
            <a:off x="5847127" y="5167618"/>
            <a:ext cx="1442906" cy="377505"/>
          </a:xfrm>
          <a:prstGeom prst="rect">
            <a:avLst/>
          </a:prstGeom>
          <a:noFill/>
        </p:spPr>
        <p:txBody>
          <a:bodyPr wrap="square" rtlCol="0">
            <a:spAutoFit/>
          </a:bodyPr>
          <a:lstStyle/>
          <a:p>
            <a:r>
              <a:rPr lang="sv-SE" dirty="0"/>
              <a:t>”Vänthall”</a:t>
            </a:r>
          </a:p>
        </p:txBody>
      </p:sp>
      <p:pic>
        <p:nvPicPr>
          <p:cNvPr id="3" name="Bildobjekt 2">
            <a:extLst>
              <a:ext uri="{FF2B5EF4-FFF2-40B4-BE49-F238E27FC236}">
                <a16:creationId xmlns:a16="http://schemas.microsoft.com/office/drawing/2014/main" id="{07716AB9-271B-76ED-1B5A-B6FD8B351C4F}"/>
              </a:ext>
            </a:extLst>
          </p:cNvPr>
          <p:cNvPicPr>
            <a:picLocks noChangeAspect="1"/>
          </p:cNvPicPr>
          <p:nvPr/>
        </p:nvPicPr>
        <p:blipFill>
          <a:blip r:embed="rId2"/>
          <a:stretch>
            <a:fillRect/>
          </a:stretch>
        </p:blipFill>
        <p:spPr>
          <a:xfrm>
            <a:off x="838200" y="1477248"/>
            <a:ext cx="11170351" cy="4969352"/>
          </a:xfrm>
          <a:prstGeom prst="rect">
            <a:avLst/>
          </a:prstGeom>
        </p:spPr>
      </p:pic>
    </p:spTree>
    <p:extLst>
      <p:ext uri="{BB962C8B-B14F-4D97-AF65-F5344CB8AC3E}">
        <p14:creationId xmlns:p14="http://schemas.microsoft.com/office/powerpoint/2010/main" val="205120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9267-9ABF-40F7-7B0E-CE77E170E7B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B36EE12-5E6D-4D98-34DC-9AAE4CEB1FA4}"/>
              </a:ext>
            </a:extLst>
          </p:cNvPr>
          <p:cNvSpPr>
            <a:spLocks noGrp="1"/>
          </p:cNvSpPr>
          <p:nvPr>
            <p:ph type="ctrTitle"/>
          </p:nvPr>
        </p:nvSpPr>
        <p:spPr>
          <a:xfrm>
            <a:off x="1275127" y="1122363"/>
            <a:ext cx="9940954" cy="5018378"/>
          </a:xfrm>
        </p:spPr>
        <p:txBody>
          <a:bodyPr/>
          <a:lstStyle/>
          <a:p>
            <a:endParaRPr lang="sv-SE" dirty="0"/>
          </a:p>
        </p:txBody>
      </p:sp>
      <p:sp>
        <p:nvSpPr>
          <p:cNvPr id="4" name="Rubrik 1">
            <a:extLst>
              <a:ext uri="{FF2B5EF4-FFF2-40B4-BE49-F238E27FC236}">
                <a16:creationId xmlns:a16="http://schemas.microsoft.com/office/drawing/2014/main" id="{E26235A1-075E-17AF-84D7-93FBC856564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7" name="Bildobjekt 6" descr="En bild som visar text, skärmbild, nummer, programvara&#10;&#10;AI-genererat innehåll kan vara felaktigt.">
            <a:extLst>
              <a:ext uri="{FF2B5EF4-FFF2-40B4-BE49-F238E27FC236}">
                <a16:creationId xmlns:a16="http://schemas.microsoft.com/office/drawing/2014/main" id="{0BF284AD-0CAD-FCAB-F10B-936819AD3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 y="992936"/>
            <a:ext cx="10382251" cy="5379289"/>
          </a:xfrm>
          <a:prstGeom prst="rect">
            <a:avLst/>
          </a:prstGeom>
        </p:spPr>
      </p:pic>
      <p:sp>
        <p:nvSpPr>
          <p:cNvPr id="3" name="Pil: nedåt 2">
            <a:extLst>
              <a:ext uri="{FF2B5EF4-FFF2-40B4-BE49-F238E27FC236}">
                <a16:creationId xmlns:a16="http://schemas.microsoft.com/office/drawing/2014/main" id="{9DC9D598-B410-2065-DC3D-50335BA03996}"/>
              </a:ext>
            </a:extLst>
          </p:cNvPr>
          <p:cNvSpPr/>
          <p:nvPr/>
        </p:nvSpPr>
        <p:spPr>
          <a:xfrm>
            <a:off x="3280095" y="1686187"/>
            <a:ext cx="318782" cy="26005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 name="Pil: nedåt 4">
            <a:extLst>
              <a:ext uri="{FF2B5EF4-FFF2-40B4-BE49-F238E27FC236}">
                <a16:creationId xmlns:a16="http://schemas.microsoft.com/office/drawing/2014/main" id="{51F35BB0-CE46-4402-0596-7775EDD25197}"/>
              </a:ext>
            </a:extLst>
          </p:cNvPr>
          <p:cNvSpPr/>
          <p:nvPr/>
        </p:nvSpPr>
        <p:spPr>
          <a:xfrm>
            <a:off x="4531453" y="1661020"/>
            <a:ext cx="318782" cy="2600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9299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dirty="0"/>
              <a:t>Information från Riksstroke</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HT 2025</a:t>
            </a:r>
            <a:r>
              <a:rPr lang="sv-SE" dirty="0"/>
              <a:t>   1430-1530</a:t>
            </a:r>
          </a:p>
          <a:p>
            <a:pPr marL="800100" lvl="1" indent="-342900" algn="l">
              <a:buFont typeface="Arial" panose="020B0604020202020204" pitchFamily="34" charset="0"/>
              <a:buChar char="•"/>
            </a:pPr>
            <a:r>
              <a:rPr lang="sv-SE" sz="2400" dirty="0"/>
              <a:t>4 december NIHSS</a:t>
            </a:r>
          </a:p>
          <a:p>
            <a:pPr marL="800100" lvl="1" indent="-342900" algn="l">
              <a:buFont typeface="Arial" panose="020B0604020202020204" pitchFamily="34" charset="0"/>
              <a:buChar char="•"/>
            </a:pPr>
            <a:r>
              <a:rPr lang="sv-SE" sz="2400" dirty="0"/>
              <a:t>9 december </a:t>
            </a:r>
            <a:r>
              <a:rPr lang="sv-SE" sz="2400" dirty="0" err="1"/>
              <a:t>Riksstroke@INCA</a:t>
            </a:r>
            <a:r>
              <a:rPr lang="sv-SE" sz="2400" dirty="0"/>
              <a:t> </a:t>
            </a:r>
          </a:p>
          <a:p>
            <a:pPr marL="342900" indent="-342900" algn="l">
              <a:buFont typeface="Arial" panose="020B0604020202020204" pitchFamily="34" charset="0"/>
              <a:buChar char="•"/>
            </a:pPr>
            <a:r>
              <a:rPr lang="sv-SE" b="1" dirty="0" err="1"/>
              <a:t>Webinarium</a:t>
            </a:r>
            <a:r>
              <a:rPr lang="sv-SE" b="1" dirty="0"/>
              <a:t>  VT 2025</a:t>
            </a:r>
          </a:p>
          <a:p>
            <a:pPr marL="800100" lvl="1" indent="-342900" algn="l">
              <a:buFont typeface="Arial" panose="020B0604020202020204" pitchFamily="34" charset="0"/>
              <a:buChar char="•"/>
            </a:pPr>
            <a:r>
              <a:rPr lang="sv-SE" sz="2400" dirty="0"/>
              <a:t>januari </a:t>
            </a:r>
            <a:r>
              <a:rPr lang="sv-SE" sz="2400" dirty="0" err="1"/>
              <a:t>Riksstroke@INCA</a:t>
            </a:r>
            <a:r>
              <a:rPr lang="sv-SE" sz="2400" dirty="0"/>
              <a:t> </a:t>
            </a:r>
          </a:p>
          <a:p>
            <a:pPr marL="342900" indent="-342900" algn="l">
              <a:buFont typeface="Arial" panose="020B0604020202020204" pitchFamily="34" charset="0"/>
              <a:buChar char="•"/>
            </a:pPr>
            <a:r>
              <a:rPr lang="sv-SE" b="1" dirty="0"/>
              <a:t>Pilot 1-åruppföljning</a:t>
            </a:r>
          </a:p>
          <a:p>
            <a:pPr marL="342900" indent="-342900" algn="l">
              <a:buFont typeface="Arial" panose="020B0604020202020204" pitchFamily="34" charset="0"/>
              <a:buChar char="•"/>
            </a:pPr>
            <a:r>
              <a:rPr lang="sv-SE" b="1" dirty="0"/>
              <a:t>Strukturdata enkät senast 14 november</a:t>
            </a:r>
          </a:p>
          <a:p>
            <a:pPr algn="l"/>
            <a:r>
              <a:rPr lang="sv-SE" dirty="0">
                <a:hlinkClick r:id="rId2"/>
              </a:rPr>
              <a:t>  https://docs.google.com/forms/d/e/1FAIpQLScYVWZGca9lj9VXH_f-tl8Ms7XwribORVTq2t95G6eDIFUO8g/viewform?usp=header</a:t>
            </a:r>
            <a:endParaRPr lang="sv-SE" dirty="0"/>
          </a:p>
          <a:p>
            <a:pPr marL="342900" indent="-342900" algn="l">
              <a:buFont typeface="Arial" panose="020B0604020202020204" pitchFamily="34" charset="0"/>
              <a:buChar char="•"/>
            </a:pPr>
            <a:endParaRPr lang="sv-SE" dirty="0"/>
          </a:p>
          <a:p>
            <a:endParaRPr lang="sv-SE" dirty="0"/>
          </a:p>
          <a:p>
            <a:endParaRPr lang="sv-SE" dirty="0"/>
          </a:p>
        </p:txBody>
      </p:sp>
    </p:spTree>
    <p:extLst>
      <p:ext uri="{BB962C8B-B14F-4D97-AF65-F5344CB8AC3E}">
        <p14:creationId xmlns:p14="http://schemas.microsoft.com/office/powerpoint/2010/main" val="2260036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dirty="0"/>
              <a:t>Vårdrelation</a:t>
            </a:r>
          </a:p>
          <a:p>
            <a:pPr marL="342900" indent="-342900" algn="l" fontAlgn="base">
              <a:buFont typeface="Arial" panose="020B0604020202020204" pitchFamily="34" charset="0"/>
              <a:buChar char="•"/>
            </a:pPr>
            <a:r>
              <a:rPr lang="sv-SE" sz="2800" dirty="0"/>
              <a:t>På ITS kallas det dubbelregistreringar förflyttningar mellan sjukhus</a:t>
            </a:r>
          </a:p>
          <a:p>
            <a:pPr marL="342900" indent="-342900" algn="l" fontAlgn="base">
              <a:buFont typeface="Arial" panose="020B0604020202020204" pitchFamily="34" charset="0"/>
              <a:buChar char="•"/>
            </a:pPr>
            <a:r>
              <a:rPr lang="sv-SE" sz="2800" dirty="0"/>
              <a:t>På INCA kallar vi det vårdrelation mellan sjukhus/kliniker</a:t>
            </a:r>
          </a:p>
          <a:p>
            <a:pPr marL="800100" lvl="1" indent="-342900" algn="l" fontAlgn="base">
              <a:buFont typeface="Arial" panose="020B0604020202020204" pitchFamily="34" charset="0"/>
              <a:buChar char="•"/>
            </a:pPr>
            <a:r>
              <a:rPr lang="sv-SE" sz="2800" dirty="0"/>
              <a:t>Etablera vårdrelation</a:t>
            </a:r>
          </a:p>
          <a:p>
            <a:pPr marL="800100" lvl="1" indent="-342900" algn="l" fontAlgn="base">
              <a:buFont typeface="Arial" panose="020B0604020202020204" pitchFamily="34" charset="0"/>
              <a:buChar char="•"/>
            </a:pPr>
            <a:r>
              <a:rPr lang="sv-SE" sz="2800" dirty="0"/>
              <a:t>Acceptera vårdrelation</a:t>
            </a:r>
          </a:p>
          <a:p>
            <a:pPr marL="800100" lvl="1" indent="-342900" algn="l" fontAlgn="base">
              <a:buFont typeface="Arial" panose="020B0604020202020204" pitchFamily="34" charset="0"/>
              <a:buChar char="•"/>
            </a:pPr>
            <a:r>
              <a:rPr lang="sv-SE" sz="2800" dirty="0"/>
              <a:t>Avvisa vårdrelation</a:t>
            </a:r>
          </a:p>
          <a:p>
            <a:pPr marL="342900" indent="-342900" algn="l" fontAlgn="base">
              <a:buFont typeface="Arial" panose="020B0604020202020204" pitchFamily="34" charset="0"/>
              <a:buChar char="•"/>
            </a:pPr>
            <a:endParaRPr lang="sv-SE" dirty="0"/>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a:t>När en patient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dirty="0"/>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4016229"/>
          </a:xfrm>
        </p:spPr>
        <p:txBody>
          <a:bodyPr>
            <a:normAutofit/>
          </a:bodyPr>
          <a:lstStyle/>
          <a:p>
            <a:pPr marL="342900" indent="-342900" algn="l" fontAlgn="base">
              <a:buFont typeface="Arial" panose="020B0604020202020204" pitchFamily="34" charset="0"/>
              <a:buChar char="•"/>
            </a:pPr>
            <a:r>
              <a:rPr lang="sv-SE" dirty="0"/>
              <a:t>Sjukhuset som skriver ut patienten skall göra uppföljningen</a:t>
            </a:r>
          </a:p>
          <a:p>
            <a:pPr marL="342900" indent="-342900" algn="l" fontAlgn="base">
              <a:buFont typeface="Arial" panose="020B0604020202020204" pitchFamily="34" charset="0"/>
              <a:buChar char="•"/>
            </a:pPr>
            <a:r>
              <a:rPr lang="sv-SE" dirty="0"/>
              <a:t>Patienten har möjlighet att fylla i enkäten digitalt via INCA-svar</a:t>
            </a:r>
          </a:p>
          <a:p>
            <a:pPr marL="342900" indent="-342900" algn="l" fontAlgn="base">
              <a:buFont typeface="Arial" panose="020B0604020202020204" pitchFamily="34" charset="0"/>
              <a:buChar char="•"/>
            </a:pPr>
            <a:r>
              <a:rPr lang="sv-SE" dirty="0"/>
              <a:t>Systemet skickar automatiskt ut en meddelande från INCA till 1177, Patienten får ett meddelande från 1177 att det finns en enkät att besvara. Meddelandet innehåller information, länk till enkäten samt ett lösenord.</a:t>
            </a:r>
            <a:r>
              <a:rPr lang="en-US" dirty="0"/>
              <a:t>​</a:t>
            </a:r>
          </a:p>
          <a:p>
            <a:pPr marL="342900" indent="-342900" algn="l" fontAlgn="base">
              <a:buFont typeface="Arial" panose="020B0604020202020204" pitchFamily="34" charset="0"/>
              <a:buChar char="•"/>
            </a:pPr>
            <a:r>
              <a:rPr lang="sv-SE" dirty="0"/>
              <a:t>Det går att skicka påminnelser.</a:t>
            </a:r>
            <a:r>
              <a:rPr lang="en-US" dirty="0"/>
              <a:t>​</a:t>
            </a:r>
          </a:p>
          <a:p>
            <a:pPr marL="342900" indent="-342900" algn="l" fontAlgn="base">
              <a:buFont typeface="Arial" panose="020B0604020202020204" pitchFamily="34" charset="0"/>
              <a:buChar char="•"/>
            </a:pPr>
            <a:r>
              <a:rPr lang="sv-SE" dirty="0"/>
              <a:t>Om patienten inte har 1177 eller inte vill besvara den digitalt så får enheten/kliniken skicka ut en pappersenkät</a:t>
            </a:r>
            <a:r>
              <a:rPr lang="en-US" dirty="0"/>
              <a:t>​</a:t>
            </a:r>
          </a:p>
          <a:p>
            <a:endParaRPr lang="sv-SE" dirty="0"/>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1DC2-A0F0-972C-F104-E7173A3AFF3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FCC7E95-79BB-F119-6EF4-95B43C26B41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pic>
        <p:nvPicPr>
          <p:cNvPr id="3" name="Bildobjekt 2">
            <a:extLst>
              <a:ext uri="{FF2B5EF4-FFF2-40B4-BE49-F238E27FC236}">
                <a16:creationId xmlns:a16="http://schemas.microsoft.com/office/drawing/2014/main" id="{41ECF464-8A93-CB91-EAB1-E95B24F4643A}"/>
              </a:ext>
            </a:extLst>
          </p:cNvPr>
          <p:cNvPicPr>
            <a:picLocks noChangeAspect="1"/>
          </p:cNvPicPr>
          <p:nvPr/>
        </p:nvPicPr>
        <p:blipFill>
          <a:blip r:embed="rId2"/>
          <a:stretch>
            <a:fillRect/>
          </a:stretch>
        </p:blipFill>
        <p:spPr>
          <a:xfrm>
            <a:off x="1452555" y="1137424"/>
            <a:ext cx="9286890" cy="5238436"/>
          </a:xfrm>
          <a:prstGeom prst="rect">
            <a:avLst/>
          </a:prstGeom>
        </p:spPr>
      </p:pic>
    </p:spTree>
    <p:extLst>
      <p:ext uri="{BB962C8B-B14F-4D97-AF65-F5344CB8AC3E}">
        <p14:creationId xmlns:p14="http://schemas.microsoft.com/office/powerpoint/2010/main" val="57269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7549-018A-38D1-14C7-9879849FE46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5190A3-86AC-59EC-4620-845EB554D933}"/>
              </a:ext>
            </a:extLst>
          </p:cNvPr>
          <p:cNvSpPr>
            <a:spLocks noGrp="1"/>
          </p:cNvSpPr>
          <p:nvPr>
            <p:ph type="ctrTitle"/>
          </p:nvPr>
        </p:nvSpPr>
        <p:spPr/>
        <p:txBody>
          <a:bodyPr/>
          <a:lstStyle/>
          <a:p>
            <a:r>
              <a:rPr lang="sv-SE" dirty="0"/>
              <a:t>Information </a:t>
            </a:r>
            <a:r>
              <a:rPr lang="sv-SE" dirty="0" err="1"/>
              <a:t>Riksstroke@INCA</a:t>
            </a:r>
            <a:endParaRPr lang="sv-SE" dirty="0"/>
          </a:p>
        </p:txBody>
      </p:sp>
      <p:sp>
        <p:nvSpPr>
          <p:cNvPr id="3" name="Underrubrik 2">
            <a:extLst>
              <a:ext uri="{FF2B5EF4-FFF2-40B4-BE49-F238E27FC236}">
                <a16:creationId xmlns:a16="http://schemas.microsoft.com/office/drawing/2014/main" id="{79256FB8-4D06-232A-5490-4ECF30BDD27C}"/>
              </a:ext>
            </a:extLst>
          </p:cNvPr>
          <p:cNvSpPr>
            <a:spLocks noGrp="1"/>
          </p:cNvSpPr>
          <p:nvPr>
            <p:ph type="subTitle" idx="1"/>
          </p:nvPr>
        </p:nvSpPr>
        <p:spPr/>
        <p:txBody>
          <a:bodyPr/>
          <a:lstStyle/>
          <a:p>
            <a:endParaRPr lang="sv-SE" dirty="0"/>
          </a:p>
        </p:txBody>
      </p:sp>
      <p:pic>
        <p:nvPicPr>
          <p:cNvPr id="5" name="Bildobjekt 4" descr="En bild som visar text, skärmbild, programvara, Webbsida">
            <a:extLst>
              <a:ext uri="{FF2B5EF4-FFF2-40B4-BE49-F238E27FC236}">
                <a16:creationId xmlns:a16="http://schemas.microsoft.com/office/drawing/2014/main" id="{6B87431C-6ACC-81AD-49CC-039C5A91E526}"/>
              </a:ext>
            </a:extLst>
          </p:cNvPr>
          <p:cNvPicPr>
            <a:picLocks noChangeAspect="1"/>
          </p:cNvPicPr>
          <p:nvPr/>
        </p:nvPicPr>
        <p:blipFill>
          <a:blip r:embed="rId2"/>
          <a:stretch>
            <a:fillRect/>
          </a:stretch>
        </p:blipFill>
        <p:spPr>
          <a:xfrm>
            <a:off x="1107864" y="1373768"/>
            <a:ext cx="9822991" cy="4849906"/>
          </a:xfrm>
          <a:prstGeom prst="rect">
            <a:avLst/>
          </a:prstGeom>
        </p:spPr>
      </p:pic>
      <p:sp>
        <p:nvSpPr>
          <p:cNvPr id="4" name="Rubrik 1">
            <a:extLst>
              <a:ext uri="{FF2B5EF4-FFF2-40B4-BE49-F238E27FC236}">
                <a16:creationId xmlns:a16="http://schemas.microsoft.com/office/drawing/2014/main" id="{E916B97B-A2BD-F970-192B-AB729D04A68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spTree>
    <p:extLst>
      <p:ext uri="{BB962C8B-B14F-4D97-AF65-F5344CB8AC3E}">
        <p14:creationId xmlns:p14="http://schemas.microsoft.com/office/powerpoint/2010/main" val="175749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p:txBody>
          <a:bodyPr/>
          <a:lstStyle/>
          <a:p>
            <a:pPr algn="ctr"/>
            <a:r>
              <a:rPr lang="sv-SE" dirty="0"/>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578543"/>
            <a:ext cx="10515600" cy="4598420"/>
          </a:xfrm>
        </p:spPr>
        <p:txBody>
          <a:bodyPr>
            <a:noAutofit/>
          </a:bodyPr>
          <a:lstStyle/>
          <a:p>
            <a:r>
              <a:rPr lang="sv-SE" sz="3200" dirty="0"/>
              <a:t>Alla insjuknanden för 2025 registreras på ITS-plattformen</a:t>
            </a:r>
          </a:p>
          <a:p>
            <a:r>
              <a:rPr lang="sv-SE" sz="3200" dirty="0"/>
              <a:t>Alla insjuknanden för 2026 registreras i INCA-plattformen</a:t>
            </a:r>
          </a:p>
          <a:p>
            <a:r>
              <a:rPr lang="sv-SE" sz="3200" dirty="0"/>
              <a:t>Deadline för 2025 årsinsjuknanden</a:t>
            </a:r>
          </a:p>
          <a:p>
            <a:pPr marL="914400">
              <a:buFont typeface="Arial" panose="020B0604020202020204" pitchFamily="34" charset="0"/>
              <a:buChar char="•"/>
            </a:pPr>
            <a:r>
              <a:rPr lang="sv-SE" sz="3200" dirty="0"/>
              <a:t>Akutskedet, TIA, SAB </a:t>
            </a:r>
            <a:r>
              <a:rPr lang="sv-SE" sz="3200" b="1" dirty="0">
                <a:solidFill>
                  <a:schemeClr val="tx1"/>
                </a:solidFill>
              </a:rPr>
              <a:t>16 mars 2026</a:t>
            </a:r>
          </a:p>
          <a:p>
            <a:pPr marL="914400">
              <a:buFont typeface="Arial" panose="020B0604020202020204" pitchFamily="34" charset="0"/>
              <a:buChar char="•"/>
            </a:pPr>
            <a:r>
              <a:rPr lang="sv-SE" sz="3200" dirty="0"/>
              <a:t>3 Månaders uppföljning </a:t>
            </a:r>
            <a:r>
              <a:rPr lang="sv-SE" sz="3200" b="1" dirty="0">
                <a:solidFill>
                  <a:schemeClr val="tx1"/>
                </a:solidFill>
              </a:rPr>
              <a:t>4 maj 2026</a:t>
            </a:r>
            <a:endParaRPr lang="sv-SE" sz="3200" dirty="0">
              <a:solidFill>
                <a:schemeClr val="tx1"/>
              </a:solidFill>
            </a:endParaRPr>
          </a:p>
          <a:p>
            <a:r>
              <a:rPr lang="sv-SE" sz="3200" dirty="0"/>
              <a:t>ITS plattformen stängs för registrering </a:t>
            </a:r>
            <a:r>
              <a:rPr lang="sv-SE" sz="3200" b="1" dirty="0">
                <a:solidFill>
                  <a:schemeClr val="tx1"/>
                </a:solidFill>
              </a:rPr>
              <a:t>5 maj</a:t>
            </a:r>
          </a:p>
          <a:p>
            <a:r>
              <a:rPr lang="sv-SE" sz="3200" dirty="0"/>
              <a:t>ITS plattformen stängs helt juli-september 2026</a:t>
            </a:r>
          </a:p>
          <a:p>
            <a:endParaRPr lang="sv-SE" dirty="0"/>
          </a:p>
        </p:txBody>
      </p:sp>
    </p:spTree>
    <p:extLst>
      <p:ext uri="{BB962C8B-B14F-4D97-AF65-F5344CB8AC3E}">
        <p14:creationId xmlns:p14="http://schemas.microsoft.com/office/powerpoint/2010/main" val="88808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489-2B1B-7532-614B-80907A4904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F16039-38B3-1725-912E-55E9F869E67A}"/>
              </a:ext>
            </a:extLst>
          </p:cNvPr>
          <p:cNvSpPr>
            <a:spLocks noGrp="1"/>
          </p:cNvSpPr>
          <p:nvPr>
            <p:ph type="title"/>
          </p:nvPr>
        </p:nvSpPr>
        <p:spPr/>
        <p:txBody>
          <a:bodyPr/>
          <a:lstStyle/>
          <a:p>
            <a:pPr algn="ctr"/>
            <a:r>
              <a:rPr lang="sv-SE" dirty="0"/>
              <a:t>Tidsplan införande INCA</a:t>
            </a:r>
          </a:p>
        </p:txBody>
      </p:sp>
      <p:sp>
        <p:nvSpPr>
          <p:cNvPr id="3" name="Underrubrik 2">
            <a:extLst>
              <a:ext uri="{FF2B5EF4-FFF2-40B4-BE49-F238E27FC236}">
                <a16:creationId xmlns:a16="http://schemas.microsoft.com/office/drawing/2014/main" id="{D5D9AA8E-DC2C-5776-3853-3155680624EA}"/>
              </a:ext>
            </a:extLst>
          </p:cNvPr>
          <p:cNvSpPr>
            <a:spLocks noGrp="1"/>
          </p:cNvSpPr>
          <p:nvPr>
            <p:ph idx="1"/>
          </p:nvPr>
        </p:nvSpPr>
        <p:spPr>
          <a:xfrm>
            <a:off x="838200" y="1551963"/>
            <a:ext cx="10515600" cy="4806891"/>
          </a:xfrm>
        </p:spPr>
        <p:txBody>
          <a:bodyPr>
            <a:noAutofit/>
          </a:bodyPr>
          <a:lstStyle/>
          <a:p>
            <a:r>
              <a:rPr lang="sv-SE" sz="3200" dirty="0" err="1"/>
              <a:t>Webinarier</a:t>
            </a:r>
            <a:r>
              <a:rPr lang="sv-SE" sz="3200" dirty="0"/>
              <a:t> december, januari</a:t>
            </a:r>
          </a:p>
          <a:p>
            <a:r>
              <a:rPr lang="sv-SE" sz="3200" dirty="0"/>
              <a:t>Test pilotsjukhus nov 2025</a:t>
            </a:r>
            <a:endParaRPr lang="sv-SE" sz="2800" dirty="0"/>
          </a:p>
          <a:p>
            <a:r>
              <a:rPr lang="sv-SE" sz="3200" dirty="0"/>
              <a:t>Riktade utbildningsinsatser jan-feb 2026</a:t>
            </a:r>
          </a:p>
          <a:p>
            <a:pPr marL="914400">
              <a:buFont typeface="Arial" panose="020B0604020202020204" pitchFamily="34" charset="0"/>
              <a:buChar char="•"/>
            </a:pPr>
            <a:r>
              <a:rPr lang="sv-SE" sz="3200" dirty="0"/>
              <a:t>Manualer, Teams, </a:t>
            </a:r>
            <a:r>
              <a:rPr lang="sv-SE" sz="3200" dirty="0" err="1"/>
              <a:t>Webinarium</a:t>
            </a:r>
            <a:endParaRPr lang="sv-SE" sz="3200" dirty="0"/>
          </a:p>
          <a:p>
            <a:r>
              <a:rPr lang="sv-SE" sz="3200" dirty="0"/>
              <a:t>Driftsättning alla sjukhus 3 feb 2026</a:t>
            </a:r>
          </a:p>
          <a:p>
            <a:r>
              <a:rPr lang="sv-SE" sz="3200" dirty="0"/>
              <a:t>ITS-plattformen stängs juni-september 2026</a:t>
            </a:r>
          </a:p>
          <a:p>
            <a:endParaRPr lang="sv-SE" dirty="0"/>
          </a:p>
        </p:txBody>
      </p:sp>
    </p:spTree>
    <p:extLst>
      <p:ext uri="{BB962C8B-B14F-4D97-AF65-F5344CB8AC3E}">
        <p14:creationId xmlns:p14="http://schemas.microsoft.com/office/powerpoint/2010/main" val="412966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9DD6-75F1-CDA9-10F8-29E126B1B3F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E6225C5-D024-C62C-011C-20E6393220FF}"/>
              </a:ext>
            </a:extLst>
          </p:cNvPr>
          <p:cNvSpPr>
            <a:spLocks noGrp="1"/>
          </p:cNvSpPr>
          <p:nvPr>
            <p:ph type="title"/>
          </p:nvPr>
        </p:nvSpPr>
        <p:spPr/>
        <p:txBody>
          <a:bodyPr/>
          <a:lstStyle/>
          <a:p>
            <a:pPr algn="ctr"/>
            <a:r>
              <a:rPr lang="sv-SE" dirty="0"/>
              <a:t>Pilotsjukhus​</a:t>
            </a:r>
          </a:p>
        </p:txBody>
      </p:sp>
      <p:sp>
        <p:nvSpPr>
          <p:cNvPr id="3" name="Underrubrik 2">
            <a:extLst>
              <a:ext uri="{FF2B5EF4-FFF2-40B4-BE49-F238E27FC236}">
                <a16:creationId xmlns:a16="http://schemas.microsoft.com/office/drawing/2014/main" id="{5FDB4726-CDF1-F517-415F-8B78634742D5}"/>
              </a:ext>
            </a:extLst>
          </p:cNvPr>
          <p:cNvSpPr>
            <a:spLocks noGrp="1"/>
          </p:cNvSpPr>
          <p:nvPr>
            <p:ph idx="1"/>
          </p:nvPr>
        </p:nvSpPr>
        <p:spPr/>
        <p:txBody>
          <a:bodyPr>
            <a:noAutofit/>
          </a:bodyPr>
          <a:lstStyle/>
          <a:p>
            <a:r>
              <a:rPr lang="sv-SE" dirty="0"/>
              <a:t>Akademiska</a:t>
            </a:r>
          </a:p>
          <a:p>
            <a:r>
              <a:rPr lang="sv-SE" dirty="0"/>
              <a:t>Enköping</a:t>
            </a:r>
          </a:p>
          <a:p>
            <a:r>
              <a:rPr lang="sv-SE" dirty="0"/>
              <a:t>Lund</a:t>
            </a:r>
          </a:p>
          <a:p>
            <a:r>
              <a:rPr lang="sv-SE" dirty="0"/>
              <a:t>​Norrlands Universitetssjukhus (NK)</a:t>
            </a:r>
          </a:p>
          <a:p>
            <a:r>
              <a:rPr lang="sv-SE" dirty="0"/>
              <a:t>Sundsvall</a:t>
            </a:r>
          </a:p>
          <a:p>
            <a:r>
              <a:rPr lang="sv-SE" dirty="0"/>
              <a:t>Riksstroke</a:t>
            </a:r>
          </a:p>
        </p:txBody>
      </p:sp>
      <p:pic>
        <p:nvPicPr>
          <p:cNvPr id="5" name="Bildobjekt 4" descr="En bild som visar fordon, klädsel, flygmaskin, tecknad serie&#10;&#10;AI-genererat innehåll kan vara felaktigt.">
            <a:extLst>
              <a:ext uri="{FF2B5EF4-FFF2-40B4-BE49-F238E27FC236}">
                <a16:creationId xmlns:a16="http://schemas.microsoft.com/office/drawing/2014/main" id="{889C2D4E-8977-AB18-CAAD-5889E7A6F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478" y="1690688"/>
            <a:ext cx="4615375" cy="3186962"/>
          </a:xfrm>
          <a:prstGeom prst="rect">
            <a:avLst/>
          </a:prstGeom>
        </p:spPr>
      </p:pic>
    </p:spTree>
    <p:extLst>
      <p:ext uri="{BB962C8B-B14F-4D97-AF65-F5344CB8AC3E}">
        <p14:creationId xmlns:p14="http://schemas.microsoft.com/office/powerpoint/2010/main" val="167182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4E9BB-4C42-E866-A96E-E84F6050F66B}"/>
              </a:ext>
            </a:extLst>
          </p:cNvPr>
          <p:cNvSpPr>
            <a:spLocks noGrp="1"/>
          </p:cNvSpPr>
          <p:nvPr>
            <p:ph type="ctrTitle"/>
          </p:nvPr>
        </p:nvSpPr>
        <p:spPr/>
        <p:txBody>
          <a:bodyPr/>
          <a:lstStyle/>
          <a:p>
            <a:r>
              <a:rPr lang="sv-SE" dirty="0"/>
              <a:t>Riksstroke@INCA</a:t>
            </a:r>
          </a:p>
        </p:txBody>
      </p:sp>
      <p:sp>
        <p:nvSpPr>
          <p:cNvPr id="3" name="Underrubrik 2">
            <a:extLst>
              <a:ext uri="{FF2B5EF4-FFF2-40B4-BE49-F238E27FC236}">
                <a16:creationId xmlns:a16="http://schemas.microsoft.com/office/drawing/2014/main" id="{8F21390F-1E3D-8631-0E10-AFA2D672C375}"/>
              </a:ext>
            </a:extLst>
          </p:cNvPr>
          <p:cNvSpPr>
            <a:spLocks noGrp="1"/>
          </p:cNvSpPr>
          <p:nvPr>
            <p:ph type="subTitle" idx="1"/>
          </p:nvPr>
        </p:nvSpPr>
        <p:spPr/>
        <p:txBody>
          <a:bodyPr/>
          <a:lstStyle/>
          <a:p>
            <a:endParaRPr lang="sv-SE" dirty="0"/>
          </a:p>
        </p:txBody>
      </p:sp>
      <p:pic>
        <p:nvPicPr>
          <p:cNvPr id="5" name="Bildobjekt 4" descr="En bild som visar text, skärmbild, programvara, Webbsida&#10;&#10;AI-genererat innehåll kan vara felaktigt.">
            <a:extLst>
              <a:ext uri="{FF2B5EF4-FFF2-40B4-BE49-F238E27FC236}">
                <a16:creationId xmlns:a16="http://schemas.microsoft.com/office/drawing/2014/main" id="{0E7CB321-1DC7-0ED3-7CDA-5BCF84C2C8BF}"/>
              </a:ext>
            </a:extLst>
          </p:cNvPr>
          <p:cNvPicPr>
            <a:picLocks noChangeAspect="1"/>
          </p:cNvPicPr>
          <p:nvPr/>
        </p:nvPicPr>
        <p:blipFill>
          <a:blip r:embed="rId2"/>
          <a:stretch>
            <a:fillRect/>
          </a:stretch>
        </p:blipFill>
        <p:spPr>
          <a:xfrm>
            <a:off x="1325462" y="1266337"/>
            <a:ext cx="9513114" cy="5134464"/>
          </a:xfrm>
          <a:prstGeom prst="rect">
            <a:avLst/>
          </a:prstGeom>
        </p:spPr>
      </p:pic>
      <p:sp>
        <p:nvSpPr>
          <p:cNvPr id="4" name="Rubrik 1">
            <a:extLst>
              <a:ext uri="{FF2B5EF4-FFF2-40B4-BE49-F238E27FC236}">
                <a16:creationId xmlns:a16="http://schemas.microsoft.com/office/drawing/2014/main" id="{BD541BA8-6DC1-ECCB-DA5F-BC75B1B10C9A}"/>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spTree>
    <p:extLst>
      <p:ext uri="{BB962C8B-B14F-4D97-AF65-F5344CB8AC3E}">
        <p14:creationId xmlns:p14="http://schemas.microsoft.com/office/powerpoint/2010/main" val="89994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A455-8FCA-D0B9-CB8B-6519B94028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2D007C4-A5B0-B2C8-714A-56C052B7C738}"/>
              </a:ext>
            </a:extLst>
          </p:cNvPr>
          <p:cNvSpPr>
            <a:spLocks noGrp="1"/>
          </p:cNvSpPr>
          <p:nvPr>
            <p:ph type="ctrTitle"/>
          </p:nvPr>
        </p:nvSpPr>
        <p:spPr>
          <a:xfrm>
            <a:off x="1275127" y="1122363"/>
            <a:ext cx="9940954" cy="5018378"/>
          </a:xfrm>
        </p:spPr>
        <p:txBody>
          <a:bodyPr/>
          <a:lstStyle/>
          <a:p>
            <a:endParaRPr lang="sv-SE" dirty="0"/>
          </a:p>
        </p:txBody>
      </p:sp>
      <p:sp>
        <p:nvSpPr>
          <p:cNvPr id="4" name="Rubrik 1">
            <a:extLst>
              <a:ext uri="{FF2B5EF4-FFF2-40B4-BE49-F238E27FC236}">
                <a16:creationId xmlns:a16="http://schemas.microsoft.com/office/drawing/2014/main" id="{F83DD378-E508-C703-ACCA-4572BB6F506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7" name="Bildobjekt 6" descr="En bild som visar text, skärmbild, nummer, programvara&#10;&#10;AI-genererat innehåll kan vara felaktigt.">
            <a:extLst>
              <a:ext uri="{FF2B5EF4-FFF2-40B4-BE49-F238E27FC236}">
                <a16:creationId xmlns:a16="http://schemas.microsoft.com/office/drawing/2014/main" id="{34F056BF-EF2F-28A6-2BB9-BBA6066A9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 y="992936"/>
            <a:ext cx="10382251" cy="5379289"/>
          </a:xfrm>
          <a:prstGeom prst="rect">
            <a:avLst/>
          </a:prstGeom>
        </p:spPr>
      </p:pic>
    </p:spTree>
    <p:extLst>
      <p:ext uri="{BB962C8B-B14F-4D97-AF65-F5344CB8AC3E}">
        <p14:creationId xmlns:p14="http://schemas.microsoft.com/office/powerpoint/2010/main" val="413500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1AB-47BA-57D7-DFF1-A0DF926FB77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6888CF-34A3-DFAD-CCD9-FD037BB0BB9E}"/>
              </a:ext>
            </a:extLst>
          </p:cNvPr>
          <p:cNvSpPr>
            <a:spLocks noGrp="1"/>
          </p:cNvSpPr>
          <p:nvPr>
            <p:ph type="ctrTitle"/>
          </p:nvPr>
        </p:nvSpPr>
        <p:spPr>
          <a:xfrm>
            <a:off x="1275127" y="1122363"/>
            <a:ext cx="9940954" cy="5018378"/>
          </a:xfrm>
        </p:spPr>
        <p:txBody>
          <a:bodyPr/>
          <a:lstStyle/>
          <a:p>
            <a:endParaRPr lang="sv-SE" dirty="0"/>
          </a:p>
        </p:txBody>
      </p:sp>
      <p:sp>
        <p:nvSpPr>
          <p:cNvPr id="4" name="Rubrik 1">
            <a:extLst>
              <a:ext uri="{FF2B5EF4-FFF2-40B4-BE49-F238E27FC236}">
                <a16:creationId xmlns:a16="http://schemas.microsoft.com/office/drawing/2014/main" id="{3EA75BDA-6D71-45EB-2662-AD28B492E86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5" name="Bildobjekt 4" descr="En bild som visar text, skärmbild, nummer, Teckensnitt">
            <a:extLst>
              <a:ext uri="{FF2B5EF4-FFF2-40B4-BE49-F238E27FC236}">
                <a16:creationId xmlns:a16="http://schemas.microsoft.com/office/drawing/2014/main" id="{3B93A939-AA7D-C502-0B66-226ADFE4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92" y="992936"/>
            <a:ext cx="10515600" cy="5445960"/>
          </a:xfrm>
          <a:prstGeom prst="rect">
            <a:avLst/>
          </a:prstGeom>
        </p:spPr>
      </p:pic>
    </p:spTree>
    <p:extLst>
      <p:ext uri="{BB962C8B-B14F-4D97-AF65-F5344CB8AC3E}">
        <p14:creationId xmlns:p14="http://schemas.microsoft.com/office/powerpoint/2010/main" val="29065834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362739b7a0245c67a08b69be10b0bd08">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74ef68da492445f8db73e4ce47cd7cb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0F5BC4-6BFC-47CF-B656-953484E692B8}">
  <ds:schemaRefs>
    <ds:schemaRef ds:uri="http://schemas.microsoft.com/sharepoint/v3/contenttype/forms"/>
  </ds:schemaRefs>
</ds:datastoreItem>
</file>

<file path=customXml/itemProps2.xml><?xml version="1.0" encoding="utf-8"?>
<ds:datastoreItem xmlns:ds="http://schemas.openxmlformats.org/officeDocument/2006/customXml" ds:itemID="{3A37E217-BE1C-406A-81B7-F7D3993C76AA}">
  <ds:schemaRefs>
    <ds:schemaRef ds:uri="26c61549-ade6-4b73-9ba8-bd03eb371ed2"/>
    <ds:schemaRef ds:uri="http://schemas.microsoft.com/office/2006/documentManagement/types"/>
    <ds:schemaRef ds:uri="b1e20e62-7086-4883-9b73-154bab4dfdea"/>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deaad6fb-f8b9-4adf-843c-de495c9f02ef"/>
    <ds:schemaRef ds:uri="44e49926-52f3-4098-8766-bbe9abc85108"/>
    <ds:schemaRef ds:uri="65f6f2fc-9f5c-40f4-a0e9-59868af8ca1d"/>
  </ds:schemaRefs>
</ds:datastoreItem>
</file>

<file path=customXml/itemProps3.xml><?xml version="1.0" encoding="utf-8"?>
<ds:datastoreItem xmlns:ds="http://schemas.openxmlformats.org/officeDocument/2006/customXml" ds:itemID="{E99AB222-6354-412A-90DF-1F654FB74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e49926-52f3-4098-8766-bbe9abc85108"/>
    <ds:schemaRef ds:uri="deaad6fb-f8b9-4adf-843c-de495c9f02ef"/>
    <ds:schemaRef ds:uri="65f6f2fc-9f5c-40f4-a0e9-59868af8c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347</TotalTime>
  <Words>377</Words>
  <Application>Microsoft Office PowerPoint</Application>
  <PresentationFormat>Bredbild</PresentationFormat>
  <Paragraphs>73</Paragraphs>
  <Slides>23</Slides>
  <Notes>1</Notes>
  <HiddenSlides>0</HiddenSlides>
  <MMClips>0</MMClips>
  <ScaleCrop>false</ScaleCrop>
  <HeadingPairs>
    <vt:vector size="4" baseType="variant">
      <vt:variant>
        <vt:lpstr>Tema</vt:lpstr>
      </vt:variant>
      <vt:variant>
        <vt:i4>5</vt:i4>
      </vt:variant>
      <vt:variant>
        <vt:lpstr>Bildrubriker</vt:lpstr>
      </vt:variant>
      <vt:variant>
        <vt:i4>23</vt:i4>
      </vt:variant>
    </vt:vector>
  </HeadingPairs>
  <TitlesOfParts>
    <vt:vector size="28" baseType="lpstr">
      <vt:lpstr>Office-tema</vt:lpstr>
      <vt:lpstr>Anpassad formgivning</vt:lpstr>
      <vt:lpstr>2_Office-tema</vt:lpstr>
      <vt:lpstr>1_Anpassad formgivning</vt:lpstr>
      <vt:lpstr>02 Content pages - Light theme</vt:lpstr>
      <vt:lpstr>PowerPoint-presentation</vt:lpstr>
      <vt:lpstr>Information från Riksstroke</vt:lpstr>
      <vt:lpstr>Information Riksstroke@INCA</vt:lpstr>
      <vt:lpstr>Tidsplan ITS plattform</vt:lpstr>
      <vt:lpstr>Tidsplan införande INCA</vt:lpstr>
      <vt:lpstr>Pilotsjukhus​</vt:lpstr>
      <vt:lpstr>Riksstroke@INCA</vt:lpstr>
      <vt:lpstr>PowerPoint-presentation</vt:lpstr>
      <vt:lpstr>PowerPoint-presentation</vt:lpstr>
      <vt:lpstr>PowerPoint-presentation</vt:lpstr>
      <vt:lpstr>PowerPoint-presentation</vt:lpstr>
      <vt:lpstr>PowerPoint-presentation</vt:lpstr>
      <vt:lpstr>PowerPoint-presentation</vt:lpstr>
      <vt:lpstr>PowerPoint-presentation</vt:lpstr>
      <vt:lpstr>Riksstroke@INCA Formulär</vt:lpstr>
      <vt:lpstr>Riksstroke@INCA Pappersformulär</vt:lpstr>
      <vt:lpstr>Rikstroke@INCA formulärflöde-registrering</vt:lpstr>
      <vt:lpstr>Rikstroke@INCA formulärflöde-registrering</vt:lpstr>
      <vt:lpstr>PowerPoint-presentation</vt:lpstr>
      <vt:lpstr>PowerPoint-presentation</vt:lpstr>
      <vt:lpstr>Olika typer av vårdrelationer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65</cp:revision>
  <dcterms:created xsi:type="dcterms:W3CDTF">2025-09-21T07:37:55Z</dcterms:created>
  <dcterms:modified xsi:type="dcterms:W3CDTF">2025-10-24T04:48:50Z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